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1" r:id="rId2"/>
    <p:sldMasterId id="2147483692" r:id="rId3"/>
    <p:sldMasterId id="2147483701" r:id="rId4"/>
  </p:sldMasterIdLst>
  <p:notesMasterIdLst>
    <p:notesMasterId r:id="rId21"/>
  </p:notesMasterIdLst>
  <p:handoutMasterIdLst>
    <p:handoutMasterId r:id="rId22"/>
  </p:handoutMasterIdLst>
  <p:sldIdLst>
    <p:sldId id="257" r:id="rId5"/>
    <p:sldId id="258" r:id="rId6"/>
    <p:sldId id="987" r:id="rId7"/>
    <p:sldId id="309" r:id="rId8"/>
    <p:sldId id="979" r:id="rId9"/>
    <p:sldId id="269" r:id="rId10"/>
    <p:sldId id="355" r:id="rId11"/>
    <p:sldId id="356" r:id="rId12"/>
    <p:sldId id="313" r:id="rId13"/>
    <p:sldId id="1630" r:id="rId14"/>
    <p:sldId id="1633" r:id="rId15"/>
    <p:sldId id="1636" r:id="rId16"/>
    <p:sldId id="339" r:id="rId17"/>
    <p:sldId id="296" r:id="rId18"/>
    <p:sldId id="336" r:id="rId19"/>
    <p:sldId id="290" r:id="rId20"/>
  </p:sldIdLst>
  <p:sldSz cx="24384000" cy="13716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20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8080"/>
    <a:srgbClr val="44D62C"/>
    <a:srgbClr val="FFFFFF"/>
    <a:srgbClr val="FAAF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CE86B-821F-4D2F-BD1A-03ADD0F8CFE9}" v="15" dt="2022-05-15T17:16:26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 autoAdjust="0"/>
  </p:normalViewPr>
  <p:slideViewPr>
    <p:cSldViewPr snapToGrid="0">
      <p:cViewPr varScale="1">
        <p:scale>
          <a:sx n="27" d="100"/>
          <a:sy n="27" d="100"/>
        </p:scale>
        <p:origin x="-571" y="-82"/>
      </p:cViewPr>
      <p:guideLst>
        <p:guide orient="horz" pos="4320"/>
        <p:guide pos="20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1684" y="52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11A0C-BED1-472A-B202-712E69682BCA}" type="datetimeFigureOut">
              <a:rPr lang="pl-PL" smtClean="0"/>
              <a:pPr/>
              <a:t>14.06.2024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A5099-D38B-4B99-BE1E-3DAFB431E8B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DC440-44F1-41C4-9053-44BED6DA30B1}" type="datetimeFigureOut">
              <a:rPr lang="pl-PL" smtClean="0"/>
              <a:pPr/>
              <a:t>14.06.2024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72CC-8B2A-4832-96A3-87C70FCF065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672CC-8B2A-4832-96A3-87C70FCF065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22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38188" y="1230313"/>
            <a:ext cx="5903912" cy="33210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DB627-8171-4A4F-951B-2B9104D6F37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11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96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672CC-8B2A-4832-96A3-87C70FCF0659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98012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672CC-8B2A-4832-96A3-87C70FCF0659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750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672CC-8B2A-4832-96A3-87C70FCF065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75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2"/>
            <a:r>
              <a:rPr lang="pl-PL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xmlns="" val="360036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kst jednokolumnowy z punktor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1008000">
              <a:defRPr/>
            </a:lvl2pPr>
          </a:lstStyle>
          <a:p>
            <a:pPr lvl="0"/>
            <a:r>
              <a:rPr lang="pl-PL" dirty="0"/>
              <a:t>Wstaw tytuł</a:t>
            </a:r>
          </a:p>
          <a:p>
            <a:pPr lvl="1"/>
            <a:r>
              <a:rPr lang="pl-PL" dirty="0"/>
              <a:t>Drugi poziom</a:t>
            </a:r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42865" y="9957509"/>
            <a:ext cx="1587846" cy="2976282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xmlns="" val="239324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ajd z wykresam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96500" y="1763037"/>
            <a:ext cx="11107500" cy="1872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Wstaw tytuł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96500" y="3713636"/>
            <a:ext cx="11107500" cy="8222400"/>
          </a:xfrm>
        </p:spPr>
        <p:txBody>
          <a:bodyPr/>
          <a:lstStyle>
            <a:lvl1pPr marL="0">
              <a:spcAft>
                <a:spcPts val="5400"/>
              </a:spcAft>
              <a:defRPr/>
            </a:lvl1pPr>
            <a:lvl2pPr marL="1008000">
              <a:spcAft>
                <a:spcPts val="2400"/>
              </a:spcAft>
              <a:defRPr/>
            </a:lvl2pPr>
          </a:lstStyle>
          <a:p>
            <a:pPr lvl="0"/>
            <a:r>
              <a:rPr lang="pl-PL" dirty="0"/>
              <a:t>Wstaw podtytuł </a:t>
            </a:r>
          </a:p>
          <a:p>
            <a:pPr lvl="1"/>
            <a:r>
              <a:rPr lang="pl-PL" dirty="0"/>
              <a:t>Drugi poziom</a:t>
            </a:r>
            <a:endParaRPr lang="en-US" dirty="0"/>
          </a:p>
        </p:txBody>
      </p:sp>
      <p:sp>
        <p:nvSpPr>
          <p:cNvPr id="5" name="Symbol zastępczy wykresu 4">
            <a:extLst>
              <a:ext uri="{FF2B5EF4-FFF2-40B4-BE49-F238E27FC236}">
                <a16:creationId xmlns:a16="http://schemas.microsoft.com/office/drawing/2014/main" xmlns="" id="{A41D8002-B6FC-461E-A651-CE33EF561DC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231999" y="1763714"/>
            <a:ext cx="7452000" cy="5518829"/>
          </a:xfrm>
        </p:spPr>
        <p:txBody>
          <a:bodyPr/>
          <a:lstStyle/>
          <a:p>
            <a:r>
              <a:rPr lang="pl-PL"/>
              <a:t>Kliknij ikonę, aby dodać wykres</a:t>
            </a:r>
            <a:endParaRPr lang="pl-PL" dirty="0"/>
          </a:p>
        </p:txBody>
      </p:sp>
      <p:sp>
        <p:nvSpPr>
          <p:cNvPr id="10" name="Symbol zastępczy wykresu 9">
            <a:extLst>
              <a:ext uri="{FF2B5EF4-FFF2-40B4-BE49-F238E27FC236}">
                <a16:creationId xmlns:a16="http://schemas.microsoft.com/office/drawing/2014/main" xmlns="" id="{1DCCADCE-9FA7-4F53-84F8-AF7859E8F14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2232000" y="7282544"/>
            <a:ext cx="7451725" cy="4653870"/>
          </a:xfrm>
        </p:spPr>
        <p:txBody>
          <a:bodyPr/>
          <a:lstStyle/>
          <a:p>
            <a:r>
              <a:rPr lang="pl-PL"/>
              <a:t>Kliknij ikonę, aby dodać wykres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42865" y="9957509"/>
            <a:ext cx="1587846" cy="2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6864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ajd ze zdjeci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96500" y="1763037"/>
            <a:ext cx="11107500" cy="1872000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Wstaw tytuł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96500" y="3981450"/>
            <a:ext cx="11107500" cy="7954586"/>
          </a:xfrm>
        </p:spPr>
        <p:txBody>
          <a:bodyPr/>
          <a:lstStyle>
            <a:lvl1pPr marL="0">
              <a:spcAft>
                <a:spcPts val="1800"/>
              </a:spcAft>
              <a:defRPr/>
            </a:lvl1pPr>
            <a:lvl2pPr marL="180000">
              <a:defRPr/>
            </a:lvl2pPr>
            <a:lvl3pPr indent="0">
              <a:lnSpc>
                <a:spcPts val="4200"/>
              </a:lnSpc>
              <a:spcAft>
                <a:spcPts val="5400"/>
              </a:spcAft>
              <a:defRPr sz="3200" baseline="0"/>
            </a:lvl3pPr>
          </a:lstStyle>
          <a:p>
            <a:pPr lvl="0"/>
            <a:r>
              <a:rPr lang="pl-PL" dirty="0"/>
              <a:t>Wstaw podtytuł</a:t>
            </a:r>
          </a:p>
          <a:p>
            <a:pPr lvl="2"/>
            <a:r>
              <a:rPr lang="pl-PL" dirty="0"/>
              <a:t>Drugi poziom</a:t>
            </a:r>
            <a:endParaRPr lang="en-US" dirty="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xmlns="" id="{63ABD67E-59F8-4967-9BED-59B8D4DC2D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086850" cy="111252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 dirty="0"/>
              <a:t>Wstaw obraz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42865" y="9957509"/>
            <a:ext cx="1587846" cy="2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015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8167363"/>
            <a:ext cx="18288000" cy="3312000"/>
          </a:xfrm>
        </p:spPr>
        <p:txBody>
          <a:bodyPr>
            <a:normAutofit/>
          </a:bodyPr>
          <a:lstStyle>
            <a:lvl1pPr marL="0" indent="0" algn="l">
              <a:lnSpc>
                <a:spcPts val="9200"/>
              </a:lnSpc>
              <a:spcAft>
                <a:spcPts val="0"/>
              </a:spcAft>
              <a:buNone/>
              <a:defRPr sz="7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 dirty="0"/>
              <a:t>Wstaw tytuł</a:t>
            </a:r>
            <a:endParaRPr lang="en-US" dirty="0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xmlns="" id="{338885A9-7808-449D-8E3B-BE5F80A38D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748756" y="0"/>
            <a:ext cx="11635243" cy="10311320"/>
          </a:xfrm>
          <a:prstGeom prst="rect">
            <a:avLst/>
          </a:prstGeom>
        </p:spPr>
      </p:pic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11577638"/>
            <a:ext cx="9701213" cy="730250"/>
          </a:xfrm>
        </p:spPr>
        <p:txBody>
          <a:bodyPr>
            <a:normAutofit/>
          </a:bodyPr>
          <a:lstStyle>
            <a:lvl1pPr>
              <a:lnSpc>
                <a:spcPts val="45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Warszawa, 4 lutego 2020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67785EE2-F5D4-48D1-BDFA-D6903C27EED2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271" y="1917646"/>
            <a:ext cx="2708483" cy="50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2872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2"/>
            <a:r>
              <a:rPr lang="pl-PL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xmlns="" val="2604023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990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19902" y="3309584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xmlns="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1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xmlns="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2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15027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309870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xmlns="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/>
              <a:t>Wstaw obraz</a:t>
            </a:r>
          </a:p>
        </p:txBody>
      </p:sp>
    </p:spTree>
    <p:extLst>
      <p:ext uri="{BB962C8B-B14F-4D97-AF65-F5344CB8AC3E}">
        <p14:creationId xmlns:p14="http://schemas.microsoft.com/office/powerpoint/2010/main" xmlns="" val="1079623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9FB64EE-306D-A82B-43E1-5ACDD811BD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643" y="598091"/>
            <a:ext cx="1208577" cy="22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4929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ekst jednokolumnowy z punktor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1008000">
              <a:defRPr/>
            </a:lvl2pPr>
          </a:lstStyle>
          <a:p>
            <a:pPr lvl="0"/>
            <a:r>
              <a:rPr lang="pl-PL" dirty="0"/>
              <a:t>Wstaw tytuł</a:t>
            </a:r>
          </a:p>
          <a:p>
            <a:pPr lvl="1"/>
            <a:r>
              <a:rPr lang="pl-PL" dirty="0"/>
              <a:t>Drugi poziom</a:t>
            </a:r>
            <a:endParaRPr lang="en-US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D12FC55-A2F4-1F3E-D68F-C6291CEAE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418" y="673681"/>
            <a:ext cx="1208578" cy="22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109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- 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8167363"/>
            <a:ext cx="14989371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9200"/>
              </a:lnSpc>
              <a:spcAft>
                <a:spcPts val="0"/>
              </a:spcAft>
              <a:buNone/>
              <a:defRPr sz="7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11577638"/>
            <a:ext cx="9701213" cy="730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Warszawa, 4 lutego 2020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xmlns="" id="{699D9DEA-293F-47AB-82EC-06962FDB4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46483" y="1955527"/>
            <a:ext cx="2725229" cy="4192660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67785EE2-F5D4-48D1-BDFA-D6903C27EED2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0762B584-EA68-43A2-AB95-B64E0102C3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48756" y="0"/>
            <a:ext cx="11635243" cy="103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018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- 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8167364"/>
            <a:ext cx="14989372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9200"/>
              </a:lnSpc>
              <a:spcAft>
                <a:spcPts val="0"/>
              </a:spcAft>
              <a:buNone/>
              <a:defRPr sz="7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3" y="11577641"/>
            <a:ext cx="9701214" cy="730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Warszawa, 4 lutego 2020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xmlns="" id="{699D9DEA-293F-47AB-82EC-06962FDB4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46487" y="1955528"/>
            <a:ext cx="2725230" cy="4192660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67785EE2-F5D4-48D1-BDFA-D6903C27EED2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xmlns="" id="{0762B584-EA68-43A2-AB95-B64E0102C3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748756" y="0"/>
            <a:ext cx="11635244" cy="103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486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- Slajd przekładk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2538011"/>
            <a:ext cx="11700144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7600"/>
              </a:lnSpc>
              <a:spcAft>
                <a:spcPts val="0"/>
              </a:spcAft>
              <a:buNone/>
              <a:defRPr sz="5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Tytuł slajdu przekładkowego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6162731"/>
            <a:ext cx="11700144" cy="278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8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Wpisz tekst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xmlns="" id="{7739FFC9-A611-40A8-BFBE-2615BB6DC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776400" y="6532"/>
            <a:ext cx="8607600" cy="137366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54AD017A-BF63-4C4D-96BD-76E4A0157098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D994E66A-57F7-4EB5-B792-B66CCB4A0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422"/>
          <a:stretch/>
        </p:blipFill>
        <p:spPr>
          <a:xfrm>
            <a:off x="3168000" y="10510799"/>
            <a:ext cx="1098000" cy="15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8579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2"/>
            <a:r>
              <a:rPr lang="pl-PL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xmlns="" val="443749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990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19902" y="3309584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xmlns="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1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xmlns="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2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9579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309870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xmlns="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/>
              <a:t>Wstaw obraz</a:t>
            </a:r>
          </a:p>
        </p:txBody>
      </p:sp>
    </p:spTree>
    <p:extLst>
      <p:ext uri="{BB962C8B-B14F-4D97-AF65-F5344CB8AC3E}">
        <p14:creationId xmlns:p14="http://schemas.microsoft.com/office/powerpoint/2010/main" xmlns="" val="2325048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202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3 - Strona jednokolumn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7717852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2">
            <a:extLst>
              <a:ext uri="{FF2B5EF4-FFF2-40B4-BE49-F238E27FC236}">
                <a16:creationId xmlns:a16="http://schemas.microsoft.com/office/drawing/2014/main" xmlns="" id="{DB1B86F8-BEF3-43DE-802B-2127D78C5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9958" y="4881651"/>
            <a:ext cx="3963780" cy="331128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E101102-7BDA-43F8-82B4-D8834E818A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10110" y="9144649"/>
            <a:ext cx="3963780" cy="331128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ymbol zastępczy obrazu 2">
            <a:extLst>
              <a:ext uri="{FF2B5EF4-FFF2-40B4-BE49-F238E27FC236}">
                <a16:creationId xmlns:a16="http://schemas.microsoft.com/office/drawing/2014/main" xmlns="" id="{8B8AD398-51E4-49B6-8EA7-D07C95EC3A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40262" y="4881649"/>
            <a:ext cx="3963780" cy="331128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ymbol zastępczy obrazu 2">
            <a:extLst>
              <a:ext uri="{FF2B5EF4-FFF2-40B4-BE49-F238E27FC236}">
                <a16:creationId xmlns:a16="http://schemas.microsoft.com/office/drawing/2014/main" xmlns="" id="{3A9AC4BC-C40F-4530-BA7F-9AD99F1AC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10110" y="1570367"/>
            <a:ext cx="3963780" cy="331128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81825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449018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xmlns="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3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 dirty="0"/>
              <a:t>W tym miejscu dodaj zdjęcie swojego projektu / usługi lub zdjęcie tematyczne dotyczące branży </a:t>
            </a: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xmlns="" id="{52C2B406-BB09-48B8-BA9B-56D4BFDEF7A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5275843" y="11747500"/>
            <a:ext cx="9086850" cy="1490664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Wstaw logo firmy, dla której był wykonany projekt</a:t>
            </a:r>
          </a:p>
        </p:txBody>
      </p:sp>
    </p:spTree>
    <p:extLst>
      <p:ext uri="{BB962C8B-B14F-4D97-AF65-F5344CB8AC3E}">
        <p14:creationId xmlns:p14="http://schemas.microsoft.com/office/powerpoint/2010/main" xmlns="" val="277979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- Slajd przekładk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2538011"/>
            <a:ext cx="11700144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7600"/>
              </a:lnSpc>
              <a:spcAft>
                <a:spcPts val="0"/>
              </a:spcAft>
              <a:buNone/>
              <a:defRPr sz="5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 dirty="0"/>
              <a:t>Tytuł slajdu przekładkowego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6162731"/>
            <a:ext cx="11700144" cy="278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8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Wpisz tekst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xmlns="" id="{7739FFC9-A611-40A8-BFBE-2615BB6DC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776400" y="6532"/>
            <a:ext cx="8607600" cy="137366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54AD017A-BF63-4C4D-96BD-76E4A0157098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D994E66A-57F7-4EB5-B792-B66CCB4A0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422"/>
          <a:stretch/>
        </p:blipFill>
        <p:spPr>
          <a:xfrm>
            <a:off x="3168000" y="10510799"/>
            <a:ext cx="1098000" cy="15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209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9213" y="0"/>
            <a:ext cx="11634787" cy="103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a 1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425" y="1927225"/>
            <a:ext cx="329406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17"/>
          <p:cNvSpPr/>
          <p:nvPr userDrawn="1"/>
        </p:nvSpPr>
        <p:spPr>
          <a:xfrm>
            <a:off x="0" y="11777663"/>
            <a:ext cx="1700213" cy="1243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8000" y="8167363"/>
            <a:ext cx="18288000" cy="3312000"/>
          </a:xfrm>
        </p:spPr>
        <p:txBody>
          <a:bodyPr>
            <a:normAutofit/>
          </a:bodyPr>
          <a:lstStyle>
            <a:lvl1pPr marL="0" indent="0" algn="l">
              <a:lnSpc>
                <a:spcPts val="9200"/>
              </a:lnSpc>
              <a:spcAft>
                <a:spcPts val="0"/>
              </a:spcAft>
              <a:buNone/>
              <a:defRPr sz="7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Kliknij, aby edytować styl wzorca podtytułu</a:t>
            </a:r>
          </a:p>
        </p:txBody>
      </p:sp>
      <p:sp>
        <p:nvSpPr>
          <p:cNvPr id="16" name="Symbol zastępczy tekstu 8"/>
          <p:cNvSpPr>
            <a:spLocks noGrp="1"/>
          </p:cNvSpPr>
          <p:nvPr>
            <p:ph type="body" sz="quarter" idx="13"/>
          </p:nvPr>
        </p:nvSpPr>
        <p:spPr>
          <a:xfrm>
            <a:off x="3168000" y="11577638"/>
            <a:ext cx="9701213" cy="730250"/>
          </a:xfrm>
        </p:spPr>
        <p:txBody>
          <a:bodyPr>
            <a:normAutofit/>
          </a:bodyPr>
          <a:lstStyle>
            <a:lvl1pPr>
              <a:lnSpc>
                <a:spcPts val="45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189555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6575" y="6350"/>
            <a:ext cx="8607425" cy="137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6"/>
          <p:cNvSpPr/>
          <p:nvPr userDrawn="1"/>
        </p:nvSpPr>
        <p:spPr>
          <a:xfrm>
            <a:off x="0" y="11777663"/>
            <a:ext cx="1700213" cy="1243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8000" y="2538011"/>
            <a:ext cx="11700144" cy="3312000"/>
          </a:xfrm>
        </p:spPr>
        <p:txBody>
          <a:bodyPr>
            <a:normAutofit/>
          </a:bodyPr>
          <a:lstStyle>
            <a:lvl1pPr marL="0" indent="0" algn="l">
              <a:lnSpc>
                <a:spcPts val="7600"/>
              </a:lnSpc>
              <a:spcAft>
                <a:spcPts val="0"/>
              </a:spcAft>
              <a:buNone/>
              <a:defRPr sz="5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Kliknij, aby edytować styl wzorca podtytułu</a:t>
            </a:r>
          </a:p>
        </p:txBody>
      </p:sp>
      <p:sp>
        <p:nvSpPr>
          <p:cNvPr id="16" name="Symbol zastępczy tekstu 8"/>
          <p:cNvSpPr>
            <a:spLocks noGrp="1"/>
          </p:cNvSpPr>
          <p:nvPr>
            <p:ph type="body" sz="quarter" idx="13"/>
          </p:nvPr>
        </p:nvSpPr>
        <p:spPr>
          <a:xfrm>
            <a:off x="3168000" y="6162731"/>
            <a:ext cx="11700144" cy="2783944"/>
          </a:xfrm>
        </p:spPr>
        <p:txBody>
          <a:bodyPr>
            <a:normAutofit/>
          </a:bodyPr>
          <a:lstStyle>
            <a:lvl1pPr>
              <a:lnSpc>
                <a:spcPts val="48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421126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kst jednokolumnowy z punktor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Kliknij, aby edytować styl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marL="1008000">
              <a:defRPr/>
            </a:lvl2pPr>
          </a:lstStyle>
          <a:p>
            <a:pPr lvl="0"/>
            <a:r>
              <a:rPr lang="en-US" dirty="0"/>
              <a:t>Kliknij, aby edytować style wzorca tekstu</a:t>
            </a:r>
          </a:p>
          <a:p>
            <a:pPr lvl="1"/>
            <a:r>
              <a:rPr lang="en-US" dirty="0"/>
              <a:t>Drugi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1CE4BAA-D114-25AA-FFFC-14A4EB445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35" t="12976" r="11674" b="18202"/>
          <a:stretch/>
        </p:blipFill>
        <p:spPr>
          <a:xfrm>
            <a:off x="22563369" y="11068050"/>
            <a:ext cx="1820631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68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z wykre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0" y="1763037"/>
            <a:ext cx="11107500" cy="187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Kliknij, aby edytować styl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6500" y="3713636"/>
            <a:ext cx="11107500" cy="8222400"/>
          </a:xfrm>
        </p:spPr>
        <p:txBody>
          <a:bodyPr/>
          <a:lstStyle>
            <a:lvl1pPr marL="0">
              <a:spcAft>
                <a:spcPts val="5400"/>
              </a:spcAft>
              <a:defRPr/>
            </a:lvl1pPr>
            <a:lvl2pPr marL="1008000">
              <a:spcAft>
                <a:spcPts val="2400"/>
              </a:spcAft>
              <a:defRPr/>
            </a:lvl2pPr>
          </a:lstStyle>
          <a:p>
            <a:pPr lvl="0"/>
            <a:r>
              <a:rPr lang="en-US" dirty="0"/>
              <a:t>Kliknij, aby edytować style wzorca tekstu</a:t>
            </a:r>
          </a:p>
          <a:p>
            <a:pPr lvl="1"/>
            <a:r>
              <a:rPr lang="en-US" dirty="0"/>
              <a:t>Drugi poziom</a:t>
            </a:r>
          </a:p>
        </p:txBody>
      </p:sp>
      <p:sp>
        <p:nvSpPr>
          <p:cNvPr id="5" name="Symbol zastępczy wykresu 4"/>
          <p:cNvSpPr>
            <a:spLocks noGrp="1"/>
          </p:cNvSpPr>
          <p:nvPr>
            <p:ph type="chart" sz="quarter" idx="13"/>
          </p:nvPr>
        </p:nvSpPr>
        <p:spPr>
          <a:xfrm>
            <a:off x="2231999" y="1763714"/>
            <a:ext cx="7452000" cy="5518829"/>
          </a:xfrm>
        </p:spPr>
        <p:txBody>
          <a:bodyPr rtlCol="0">
            <a:normAutofit/>
          </a:bodyPr>
          <a:lstStyle/>
          <a:p>
            <a:pPr lvl="0"/>
            <a:r>
              <a:rPr lang="pl-PL" noProof="0" dirty="0"/>
              <a:t>Kliknij ikonę, aby dodać wykres</a:t>
            </a:r>
          </a:p>
        </p:txBody>
      </p:sp>
      <p:sp>
        <p:nvSpPr>
          <p:cNvPr id="10" name="Symbol zastępczy wykresu 9"/>
          <p:cNvSpPr>
            <a:spLocks noGrp="1"/>
          </p:cNvSpPr>
          <p:nvPr>
            <p:ph type="chart" sz="quarter" idx="14"/>
          </p:nvPr>
        </p:nvSpPr>
        <p:spPr>
          <a:xfrm>
            <a:off x="2232000" y="7282544"/>
            <a:ext cx="7451725" cy="4653870"/>
          </a:xfrm>
        </p:spPr>
        <p:txBody>
          <a:bodyPr rtlCol="0">
            <a:normAutofit/>
          </a:bodyPr>
          <a:lstStyle/>
          <a:p>
            <a:pPr lvl="0"/>
            <a:r>
              <a:rPr lang="pl-PL" noProof="0" dirty="0"/>
              <a:t>Kliknij ikonę, aby dodać wykres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6EE9E0B-2505-BB19-225F-C26F054E0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35" t="12976" r="11674" b="18202"/>
          <a:stretch/>
        </p:blipFill>
        <p:spPr>
          <a:xfrm>
            <a:off x="22563369" y="11068050"/>
            <a:ext cx="1820631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350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ze zdje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00" y="1763037"/>
            <a:ext cx="11107500" cy="187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Kliknij, aby edytować styl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6500" y="3981450"/>
            <a:ext cx="11107500" cy="7954586"/>
          </a:xfrm>
        </p:spPr>
        <p:txBody>
          <a:bodyPr/>
          <a:lstStyle>
            <a:lvl1pPr marL="0">
              <a:spcAft>
                <a:spcPts val="1800"/>
              </a:spcAft>
              <a:defRPr/>
            </a:lvl1pPr>
            <a:lvl2pPr marL="180000">
              <a:defRPr/>
            </a:lvl2pPr>
            <a:lvl3pPr indent="0">
              <a:lnSpc>
                <a:spcPts val="4200"/>
              </a:lnSpc>
              <a:spcAft>
                <a:spcPts val="5400"/>
              </a:spcAft>
              <a:defRPr sz="3200" baseline="0"/>
            </a:lvl3pPr>
          </a:lstStyle>
          <a:p>
            <a:pPr lvl="0"/>
            <a:r>
              <a:rPr lang="en-US" dirty="0"/>
              <a:t>Kliknij, aby edytować style wzorca tekstu</a:t>
            </a:r>
          </a:p>
          <a:p>
            <a:pPr lvl="1"/>
            <a:r>
              <a:rPr lang="en-US" dirty="0"/>
              <a:t>Drugi poziom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086850" cy="11125200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 noProof="0" dirty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xmlns="" val="66958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7039" y="2424889"/>
            <a:ext cx="21945600" cy="982744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2753-CDED-4058-85C8-AD72AF518BE3}" type="datetime1">
              <a:rPr lang="pl-PL" smtClean="0"/>
              <a:pPr/>
              <a:t>14.06.2024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74D8FB5-7D9D-4A54-922E-22541F0C7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649" y="12712450"/>
            <a:ext cx="5487532" cy="729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BFE7-787A-4453-A444-E5BB42E429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2794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2538011"/>
            <a:ext cx="11700144" cy="3312000"/>
          </a:xfrm>
        </p:spPr>
        <p:txBody>
          <a:bodyPr>
            <a:normAutofit/>
          </a:bodyPr>
          <a:lstStyle>
            <a:lvl1pPr marL="0" indent="0" algn="l">
              <a:lnSpc>
                <a:spcPts val="7600"/>
              </a:lnSpc>
              <a:spcAft>
                <a:spcPts val="0"/>
              </a:spcAft>
              <a:buNone/>
              <a:defRPr sz="5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 dirty="0"/>
              <a:t>Wstaw tytuł</a:t>
            </a:r>
            <a:endParaRPr lang="en-US" dirty="0"/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xmlns="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6162731"/>
            <a:ext cx="11700144" cy="2783944"/>
          </a:xfrm>
        </p:spPr>
        <p:txBody>
          <a:bodyPr>
            <a:normAutofit/>
          </a:bodyPr>
          <a:lstStyle>
            <a:lvl1pPr>
              <a:lnSpc>
                <a:spcPts val="48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Wstaw tekst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xmlns="" id="{7739FFC9-A611-40A8-BFBE-2615BB6DC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776400" y="6532"/>
            <a:ext cx="8607600" cy="137366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54AD017A-BF63-4C4D-96BD-76E4A0157098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1550" y="9576078"/>
            <a:ext cx="1837894" cy="34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7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0.sv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/>
              <a:t>Wpisz śródtytuł – pierwszy poziom tekstu</a:t>
            </a:r>
          </a:p>
          <a:p>
            <a:pPr lvl="1"/>
            <a:r>
              <a:rPr lang="pl-PL"/>
              <a:t>Wpisz tekst - drugi poziom</a:t>
            </a:r>
          </a:p>
          <a:p>
            <a:pPr lvl="2"/>
            <a:r>
              <a:rPr lang="pl-PL"/>
              <a:t>Wpisz tekst - trzeci poziom</a:t>
            </a:r>
          </a:p>
          <a:p>
            <a:pPr lvl="3"/>
            <a:r>
              <a:rPr lang="pl-PL"/>
              <a:t>Wpisz tekst - czwarty poziom</a:t>
            </a:r>
          </a:p>
          <a:p>
            <a:pPr lvl="4"/>
            <a:r>
              <a:rPr lang="pl-PL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034866"/>
            <a:ext cx="1461600" cy="8064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1" y="12036364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z="4400" smtClean="0">
                <a:solidFill>
                  <a:schemeClr val="tx2"/>
                </a:solidFill>
              </a:rPr>
              <a:pPr algn="r"/>
              <a:t>‹#›</a:t>
            </a:fld>
            <a:endParaRPr lang="pl-PL" sz="4400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CCFF5C2A-EE97-4275-B213-B8EBB17ECD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9226" y="864001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426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1828800" rtl="0" eaLnBrk="1" latinLnBrk="0" hangingPunct="1">
        <a:lnSpc>
          <a:spcPts val="11400"/>
        </a:lnSpc>
        <a:spcBef>
          <a:spcPct val="0"/>
        </a:spcBef>
        <a:buNone/>
        <a:defRPr sz="9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8600"/>
        </a:lnSpc>
        <a:spcBef>
          <a:spcPts val="0"/>
        </a:spcBef>
        <a:spcAft>
          <a:spcPts val="6000"/>
        </a:spcAft>
        <a:buFontTx/>
        <a:buNone/>
        <a:defRPr sz="7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828800" rtl="0" eaLnBrk="1" latinLnBrk="0" hangingPunct="1">
        <a:lnSpc>
          <a:spcPts val="7600"/>
        </a:lnSpc>
        <a:spcBef>
          <a:spcPts val="0"/>
        </a:spcBef>
        <a:spcAft>
          <a:spcPts val="7200"/>
        </a:spcAft>
        <a:buClr>
          <a:schemeClr val="tx1"/>
        </a:buClr>
        <a:buSzPct val="130000"/>
        <a:buFontTx/>
        <a:buNone/>
        <a:defRPr sz="4800" kern="1200">
          <a:solidFill>
            <a:schemeClr val="bg2"/>
          </a:solidFill>
          <a:latin typeface="+mn-lt"/>
          <a:ea typeface="+mn-ea"/>
          <a:cs typeface="+mn-cs"/>
        </a:defRPr>
      </a:lvl2pPr>
      <a:lvl3pPr marL="2016000" indent="-2016000" algn="l" defTabSz="1828800" rtl="0" eaLnBrk="1" latinLnBrk="0" hangingPunct="1">
        <a:lnSpc>
          <a:spcPts val="84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6400" kern="1200">
          <a:solidFill>
            <a:schemeClr val="bg2"/>
          </a:solidFill>
          <a:latin typeface="+mn-lt"/>
          <a:ea typeface="+mn-ea"/>
          <a:cs typeface="+mn-cs"/>
        </a:defRPr>
      </a:lvl3pPr>
      <a:lvl4pPr marL="4032000" indent="-2016000" algn="l" defTabSz="1828800" rtl="0" eaLnBrk="1" latinLnBrk="0" hangingPunct="1">
        <a:lnSpc>
          <a:spcPts val="84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6400" kern="1200">
          <a:solidFill>
            <a:schemeClr val="bg2"/>
          </a:solidFill>
          <a:latin typeface="+mn-lt"/>
          <a:ea typeface="+mn-ea"/>
          <a:cs typeface="+mn-cs"/>
        </a:defRPr>
      </a:lvl4pPr>
      <a:lvl5pPr marL="6048000" indent="-2016000" algn="l" defTabSz="1828800" rtl="0" eaLnBrk="1" latinLnBrk="0" hangingPunct="1">
        <a:lnSpc>
          <a:spcPts val="84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6400" kern="1200">
          <a:solidFill>
            <a:schemeClr val="bg2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686">
          <p15:clr>
            <a:srgbClr val="F26B43"/>
          </p15:clr>
        </p15:guide>
        <p15:guide id="2" pos="100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168650" y="1763713"/>
            <a:ext cx="180355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68650" y="3713163"/>
            <a:ext cx="18035588" cy="822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Lorem poziom</a:t>
            </a:r>
          </a:p>
          <a:p>
            <a:pPr lvl="2"/>
            <a:r>
              <a:rPr lang="pl-PL" altLang="pl-PL"/>
              <a:t>Drugi poziom</a:t>
            </a:r>
          </a:p>
          <a:p>
            <a:pPr lvl="3"/>
            <a:r>
              <a:rPr lang="pl-PL" altLang="pl-PL"/>
              <a:t>Trzeci poziom</a:t>
            </a:r>
          </a:p>
          <a:p>
            <a:pPr lvl="4"/>
            <a:r>
              <a:rPr lang="pl-PL" altLang="pl-PL"/>
              <a:t>Czwarty poziom</a:t>
            </a:r>
            <a:endParaRPr lang="en-US" altLang="pl-PL"/>
          </a:p>
        </p:txBody>
      </p:sp>
      <p:pic>
        <p:nvPicPr>
          <p:cNvPr id="1028" name="Grafika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2034838"/>
            <a:ext cx="14620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12036425"/>
            <a:ext cx="1322388" cy="73025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C08D8168-9833-46F1-8041-B7B993C5EE72}" type="slidenum">
              <a:rPr lang="pl-PL" altLang="pl-PL" sz="4400">
                <a:solidFill>
                  <a:schemeClr val="tx2"/>
                </a:solidFill>
                <a:latin typeface="Verdana" pitchFamily="34" charset="0"/>
              </a:rPr>
              <a:pPr algn="r" eaLnBrk="1" hangingPunct="1"/>
              <a:t>‹#›</a:t>
            </a:fld>
            <a:endParaRPr lang="pl-PL" altLang="pl-PL" sz="4400">
              <a:solidFill>
                <a:schemeClr val="tx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2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61" r:id="rId11"/>
  </p:sldLayoutIdLst>
  <p:txStyles>
    <p:titleStyle>
      <a:lvl1pPr algn="l" defTabSz="1828800" rtl="0" eaLnBrk="0" fontAlgn="base" hangingPunct="0">
        <a:lnSpc>
          <a:spcPts val="57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2pPr>
      <a:lvl3pPr algn="l" defTabSz="1828800" rtl="0" eaLnBrk="0" fontAlgn="base" hangingPunct="0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3pPr>
      <a:lvl4pPr algn="l" defTabSz="1828800" rtl="0" eaLnBrk="0" fontAlgn="base" hangingPunct="0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4pPr>
      <a:lvl5pPr algn="l" defTabSz="1828800" rtl="0" eaLnBrk="0" fontAlgn="base" hangingPunct="0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5pPr>
      <a:lvl6pPr marL="457200" algn="l" defTabSz="1828800" rtl="0" fontAlgn="base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6pPr>
      <a:lvl7pPr marL="914400" algn="l" defTabSz="1828800" rtl="0" fontAlgn="base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7pPr>
      <a:lvl8pPr marL="1371600" algn="l" defTabSz="1828800" rtl="0" fontAlgn="base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8pPr>
      <a:lvl9pPr marL="1828800" algn="l" defTabSz="1828800" rtl="0" fontAlgn="base">
        <a:lnSpc>
          <a:spcPts val="57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anose="020B0604030504040204" pitchFamily="34" charset="0"/>
        </a:defRPr>
      </a:lvl9pPr>
    </p:titleStyle>
    <p:bodyStyle>
      <a:lvl1pPr algn="l" defTabSz="1828800" rtl="0" eaLnBrk="0" fontAlgn="base" hangingPunct="0">
        <a:lnSpc>
          <a:spcPts val="4300"/>
        </a:lnSpc>
        <a:spcBef>
          <a:spcPct val="0"/>
        </a:spcBef>
        <a:spcAft>
          <a:spcPts val="3000"/>
        </a:spcAft>
        <a:defRPr sz="36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1006475" indent="-1006475" algn="l" defTabSz="1828800" rtl="0" eaLnBrk="0" fontAlgn="base" hangingPunct="0">
        <a:lnSpc>
          <a:spcPts val="4200"/>
        </a:lnSpc>
        <a:spcBef>
          <a:spcPct val="0"/>
        </a:spcBef>
        <a:spcAft>
          <a:spcPts val="1800"/>
        </a:spcAft>
        <a:buClr>
          <a:schemeClr val="accent1"/>
        </a:buClr>
        <a:buSzPct val="130000"/>
        <a:buFont typeface="Wingdings" pitchFamily="2" charset="2"/>
        <a:buChar char="l"/>
        <a:defRPr sz="3200" kern="1200">
          <a:solidFill>
            <a:schemeClr val="bg2"/>
          </a:solidFill>
          <a:latin typeface="+mj-lt"/>
          <a:ea typeface="+mn-ea"/>
          <a:cs typeface="+mn-cs"/>
        </a:defRPr>
      </a:lvl2pPr>
      <a:lvl3pPr algn="l" defTabSz="1828800" rtl="0" eaLnBrk="0" fontAlgn="base" hangingPunct="0">
        <a:lnSpc>
          <a:spcPts val="3800"/>
        </a:lnSpc>
        <a:spcBef>
          <a:spcPct val="0"/>
        </a:spcBef>
        <a:spcAft>
          <a:spcPts val="5400"/>
        </a:spcAft>
        <a:buFont typeface="Arial" charset="0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1006475" indent="-1006475" algn="l" defTabSz="1828800" rtl="0" eaLnBrk="0" fontAlgn="base" hangingPunct="0">
        <a:lnSpc>
          <a:spcPts val="4200"/>
        </a:lnSpc>
        <a:spcBef>
          <a:spcPct val="0"/>
        </a:spcBef>
        <a:spcAft>
          <a:spcPts val="1800"/>
        </a:spcAft>
        <a:buClr>
          <a:schemeClr val="accent1"/>
        </a:buClr>
        <a:buSzPct val="130000"/>
        <a:buFont typeface="Wingdings" pitchFamily="2" charset="2"/>
        <a:buChar char=""/>
        <a:defRPr sz="320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006475" indent="-1006475" algn="l" defTabSz="1828800" rtl="0" eaLnBrk="0" fontAlgn="base" hangingPunct="0">
        <a:lnSpc>
          <a:spcPts val="4200"/>
        </a:lnSpc>
        <a:spcBef>
          <a:spcPct val="0"/>
        </a:spcBef>
        <a:spcAft>
          <a:spcPts val="1800"/>
        </a:spcAft>
        <a:buClr>
          <a:schemeClr val="accent1"/>
        </a:buClr>
        <a:buSzPct val="130000"/>
        <a:buFont typeface="Wingdings" pitchFamily="2" charset="2"/>
        <a:buChar char=""/>
        <a:defRPr sz="3200" kern="1200">
          <a:solidFill>
            <a:schemeClr val="bg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/>
              <a:t>Wpisz śródtytuł – pierwszy poziom tekstu</a:t>
            </a:r>
          </a:p>
          <a:p>
            <a:pPr lvl="1"/>
            <a:r>
              <a:rPr lang="pl-PL"/>
              <a:t>Wpisz tekst - drugi poziom</a:t>
            </a:r>
          </a:p>
          <a:p>
            <a:pPr lvl="2"/>
            <a:r>
              <a:rPr lang="pl-PL"/>
              <a:t>Wpisz tekst - trzeci poziom</a:t>
            </a:r>
          </a:p>
          <a:p>
            <a:pPr lvl="3"/>
            <a:r>
              <a:rPr lang="pl-PL"/>
              <a:t>Wpisz tekst - czwarty poziom</a:t>
            </a:r>
          </a:p>
          <a:p>
            <a:pPr lvl="4"/>
            <a:r>
              <a:rPr lang="pl-PL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79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/>
              <a:t>Wpisz śródtytuł – pierwszy poziom tekstu</a:t>
            </a:r>
          </a:p>
          <a:p>
            <a:pPr lvl="1"/>
            <a:r>
              <a:rPr lang="pl-PL"/>
              <a:t>Wpisz tekst - drugi poziom</a:t>
            </a:r>
          </a:p>
          <a:p>
            <a:pPr lvl="2"/>
            <a:r>
              <a:rPr lang="pl-PL"/>
              <a:t>Wpisz tekst - trzeci poziom</a:t>
            </a:r>
          </a:p>
          <a:p>
            <a:pPr lvl="3"/>
            <a:r>
              <a:rPr lang="pl-PL"/>
              <a:t>Wpisz tekst - czwarty poziom</a:t>
            </a:r>
          </a:p>
          <a:p>
            <a:pPr lvl="4"/>
            <a:r>
              <a:rPr lang="pl-PL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xmlns="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CCFF5C2A-EE97-4275-B213-B8EBB17ECDB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49225" y="864000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056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53.png"/><Relationship Id="rId7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2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xmlns="" id="{476CAC54-B5F5-4AA8-8593-BE3ACB049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8000" y="8167363"/>
            <a:ext cx="18288000" cy="3312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l-PL" sz="6000" dirty="0"/>
              <a:t>Materiały budowlane traktujemy kompleksowo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D11208C-5385-4466-B706-2B41CBC3F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8000" y="11577638"/>
            <a:ext cx="9701213" cy="730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pl-PL"/>
              <a:t>Kraków, 2022</a:t>
            </a:r>
          </a:p>
        </p:txBody>
      </p:sp>
    </p:spTree>
    <p:extLst>
      <p:ext uri="{BB962C8B-B14F-4D97-AF65-F5344CB8AC3E}">
        <p14:creationId xmlns:p14="http://schemas.microsoft.com/office/powerpoint/2010/main" xmlns="" val="48560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3D2B101-7CD9-41A1-9FA9-39325AD36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79" y="2779923"/>
            <a:ext cx="12973050" cy="9846930"/>
          </a:xfrm>
        </p:spPr>
        <p:txBody>
          <a:bodyPr>
            <a:normAutofit lnSpcReduction="10000"/>
          </a:bodyPr>
          <a:lstStyle/>
          <a:p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Dział realizuje zadania Jednostki Notyfikowanej Unii Europejskiej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nr </a:t>
            </a:r>
            <a:r>
              <a:rPr lang="pl-PL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1487</a:t>
            </a: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w zakresie wynikającym z rozporządzenia Parlamentu Europejskiego i Rady (UE) nr 305/2011 (CPR).</a:t>
            </a:r>
          </a:p>
          <a:p>
            <a:pPr marL="0" marR="0" lvl="0" indent="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Zakres akredytacji wyrobów obejmuje:</a:t>
            </a:r>
          </a:p>
          <a:p>
            <a:pPr marL="457200" marR="0" lvl="0" indent="-45720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wyroby ze szkła i ceramiki, </a:t>
            </a:r>
          </a:p>
          <a:p>
            <a:pPr marL="457200" marR="0" lvl="0" indent="-45720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prefabrykaty budowlane, </a:t>
            </a:r>
          </a:p>
          <a:p>
            <a:pPr marL="457200" marR="0" lvl="0" indent="-45720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surowce stosowane do prefabrykacji</a:t>
            </a:r>
            <a:br>
              <a:rPr kumimoji="0" lang="pl-PL" sz="3200" b="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pl-PL" sz="3200" b="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i ogólnego przeznaczenia,</a:t>
            </a:r>
          </a:p>
          <a:p>
            <a:pPr marL="457200" marR="0" lvl="0" indent="-45720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beton towarowy i mieszanki drogowe,</a:t>
            </a:r>
          </a:p>
          <a:p>
            <a:pPr marL="457200" marR="0" lvl="0" indent="-45720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</a:t>
            </a:r>
            <a:r>
              <a:rPr kumimoji="0" lang="pl-PL" sz="3200" b="0" i="0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yroby</a:t>
            </a:r>
            <a:r>
              <a:rPr kumimoji="0" lang="pl-PL" sz="3200" b="0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stalowe do zbrojenia betonu.</a:t>
            </a:r>
          </a:p>
          <a:p>
            <a:pPr marR="0" lvl="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  <a:lumOff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  <a:lumOff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Akredytacja PCA w zakresie certyfikacji: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wyrobów – </a:t>
            </a:r>
            <a:r>
              <a:rPr lang="pl-PL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Nr AC 008 </a:t>
            </a: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– certyfikacja usług, procesów, 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zgodności wyrobów oraz zakładowej kontroli produkcji</a:t>
            </a:r>
            <a:endParaRPr lang="pl-PL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endParaRPr lang="pl-PL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46BE2055-56B6-45C6-802B-0234520B0829}"/>
              </a:ext>
            </a:extLst>
          </p:cNvPr>
          <p:cNvGrpSpPr/>
          <p:nvPr/>
        </p:nvGrpSpPr>
        <p:grpSpPr>
          <a:xfrm>
            <a:off x="11254258" y="5113345"/>
            <a:ext cx="2655477" cy="5180087"/>
            <a:chOff x="16223073" y="8253728"/>
            <a:chExt cx="2655477" cy="5180087"/>
          </a:xfrm>
        </p:grpSpPr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xmlns="" id="{0E790145-118A-4192-8657-4071F78436E1}"/>
                </a:ext>
              </a:extLst>
            </p:cNvPr>
            <p:cNvSpPr txBox="1"/>
            <p:nvPr/>
          </p:nvSpPr>
          <p:spPr>
            <a:xfrm>
              <a:off x="16846119" y="12195956"/>
              <a:ext cx="20324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3116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AC 008</a:t>
              </a:r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69F58E17-E92A-4DB1-B6C9-789434BA4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223073" y="8253728"/>
              <a:ext cx="2655477" cy="5180087"/>
            </a:xfrm>
            <a:prstGeom prst="rect">
              <a:avLst/>
            </a:prstGeom>
          </p:spPr>
        </p:pic>
      </p:grp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6DE97471-FCE5-4027-B330-198C6AD778D6}"/>
              </a:ext>
            </a:extLst>
          </p:cNvPr>
          <p:cNvSpPr txBox="1">
            <a:spLocks/>
          </p:cNvSpPr>
          <p:nvPr/>
        </p:nvSpPr>
        <p:spPr>
          <a:xfrm>
            <a:off x="1058779" y="1289795"/>
            <a:ext cx="14125074" cy="10042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44D62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CERTYFIKACJA I NORMALIZACJA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8E51CDA-9E0F-4D5B-AF6B-463B6D1A0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5"/>
          <a:stretch/>
        </p:blipFill>
        <p:spPr>
          <a:xfrm>
            <a:off x="14958203" y="0"/>
            <a:ext cx="959832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832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3D2B101-7CD9-41A1-9FA9-39325AD36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342" y="4523899"/>
            <a:ext cx="12973050" cy="7107269"/>
          </a:xfrm>
        </p:spPr>
        <p:txBody>
          <a:bodyPr>
            <a:normAutofit/>
          </a:bodyPr>
          <a:lstStyle/>
          <a:p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Czystość mikrobiologiczna w przemyśle organicznych materiałów budowlanych staje się poważnym wyzwaniem, ponieważ coraz bardziej restrykcyjne przepisy UE redukują ilościowo 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 jakościowo dostępność skutecznych środków biobójczych. 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 takiej sytuacji trudniej jest zapobiegać skażeniom produktów.</a:t>
            </a:r>
          </a:p>
          <a:p>
            <a:pPr marR="0" lvl="0" algn="l" defTabSz="1311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b="0" dirty="0">
              <a:solidFill>
                <a:schemeClr val="bg2"/>
              </a:solidFill>
            </a:endParaRPr>
          </a:p>
          <a:p>
            <a:r>
              <a:rPr lang="pl-PL" sz="3200" b="0" dirty="0">
                <a:solidFill>
                  <a:schemeClr val="bg2"/>
                </a:solidFill>
              </a:rPr>
              <a:t/>
            </a:r>
            <a:br>
              <a:rPr lang="pl-PL" sz="3200" b="0" dirty="0">
                <a:solidFill>
                  <a:schemeClr val="bg2"/>
                </a:solidFill>
              </a:rPr>
            </a:br>
            <a:r>
              <a:rPr lang="pl-PL" sz="3200" b="0" dirty="0"/>
              <a:t>Certyfikacja pozwala ocenić skuteczność działań producenta tak, aby zapewnić klientowi bezpieczny i trwały produkt.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6DE97471-FCE5-4027-B330-198C6AD778D6}"/>
              </a:ext>
            </a:extLst>
          </p:cNvPr>
          <p:cNvSpPr txBox="1">
            <a:spLocks/>
          </p:cNvSpPr>
          <p:nvPr/>
        </p:nvSpPr>
        <p:spPr>
          <a:xfrm>
            <a:off x="364597" y="517013"/>
            <a:ext cx="19038971" cy="10042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44D62C"/>
                </a:solidFill>
                <a:latin typeface="Verdana"/>
              </a:rPr>
              <a:t>CERTYFIKAT CZYSTOŚCI </a:t>
            </a:r>
            <a:br>
              <a:rPr lang="pl-PL" sz="4400" b="1" dirty="0">
                <a:solidFill>
                  <a:srgbClr val="44D62C"/>
                </a:solidFill>
                <a:latin typeface="Verdana"/>
              </a:rPr>
            </a:br>
            <a:r>
              <a:rPr lang="pl-PL" sz="4400" b="1" dirty="0">
                <a:solidFill>
                  <a:srgbClr val="44D62C"/>
                </a:solidFill>
                <a:latin typeface="Verdana"/>
              </a:rPr>
              <a:t>MIKROBIOLOGICZNEJ LINII</a:t>
            </a:r>
            <a:br>
              <a:rPr lang="pl-PL" sz="4400" b="1" dirty="0">
                <a:solidFill>
                  <a:srgbClr val="44D62C"/>
                </a:solidFill>
                <a:latin typeface="Verdana"/>
              </a:rPr>
            </a:br>
            <a:r>
              <a:rPr lang="pl-PL" sz="4400" b="1" dirty="0">
                <a:solidFill>
                  <a:srgbClr val="44D62C"/>
                </a:solidFill>
                <a:latin typeface="Verdana"/>
              </a:rPr>
              <a:t>PRODUKCYJNEJ WYROBÓW BUDOWLANYCH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D98210C-2FE1-17CB-C189-AE60D2422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292" r="6662"/>
          <a:stretch/>
        </p:blipFill>
        <p:spPr>
          <a:xfrm>
            <a:off x="14423136" y="0"/>
            <a:ext cx="996086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53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8B040CB-9904-4443-9749-9530AA56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72" y="1153719"/>
            <a:ext cx="9782354" cy="1382447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pl-PL" sz="4400" dirty="0"/>
              <a:t>OCENY TECHNICZNE DLA WYROBÓW BUDOWLANYCH </a:t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endParaRPr lang="pl-PL" sz="33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168FF223-4D28-4140-8923-C2C90DF6C7D2}"/>
              </a:ext>
            </a:extLst>
          </p:cNvPr>
          <p:cNvSpPr/>
          <p:nvPr/>
        </p:nvSpPr>
        <p:spPr>
          <a:xfrm>
            <a:off x="1729379" y="7455127"/>
            <a:ext cx="10737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latin typeface="+mj-lt"/>
                <a:ea typeface="+mj-ea"/>
                <a:cs typeface="+mj-cs"/>
              </a:rPr>
              <a:t>Łukasiewicz – ICiMB jest jedną z 5 Jednostek Oceny Technicznej w Polsce!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D46A57CF-7DF8-4B47-ADA0-AEDCF19CB36A}"/>
              </a:ext>
            </a:extLst>
          </p:cNvPr>
          <p:cNvSpPr/>
          <p:nvPr/>
        </p:nvSpPr>
        <p:spPr>
          <a:xfrm>
            <a:off x="1729379" y="3940708"/>
            <a:ext cx="84136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1311615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4000" dirty="0">
                <a:solidFill>
                  <a:schemeClr val="bg2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Europejskie Oceny Techniczne</a:t>
            </a:r>
          </a:p>
          <a:p>
            <a:pPr marL="457200" lvl="0" indent="-457200" defTabSz="1311615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4000" dirty="0">
                <a:solidFill>
                  <a:schemeClr val="bg2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Krajowe Oceny Techniczne</a:t>
            </a:r>
          </a:p>
          <a:p>
            <a:pPr marL="457200" lvl="0" indent="-457200" defTabSz="1311615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4000" dirty="0">
                <a:solidFill>
                  <a:schemeClr val="bg2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Rekomendacje Techniczne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08618545-4B62-40B5-9F73-C8F1F0A36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241" y="0"/>
            <a:ext cx="9144759" cy="13716000"/>
          </a:xfrm>
          <a:prstGeom prst="rect">
            <a:avLst/>
          </a:prstGeom>
        </p:spPr>
      </p:pic>
      <p:pic>
        <p:nvPicPr>
          <p:cNvPr id="2050" name="Picture 2" descr="European Organisation for Technical Assessment | EOTA">
            <a:extLst>
              <a:ext uri="{FF2B5EF4-FFF2-40B4-BE49-F238E27FC236}">
                <a16:creationId xmlns:a16="http://schemas.microsoft.com/office/drawing/2014/main" xmlns="" id="{D0268099-792E-4564-9D28-B2971623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7254" y="10221309"/>
            <a:ext cx="5312722" cy="249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omisja Europejska w Polsce - YouTube">
            <a:extLst>
              <a:ext uri="{FF2B5EF4-FFF2-40B4-BE49-F238E27FC236}">
                <a16:creationId xmlns:a16="http://schemas.microsoft.com/office/drawing/2014/main" xmlns="" id="{CF9D8085-768B-43CE-9ADF-9D4358CBA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38" b="14276"/>
          <a:stretch/>
        </p:blipFill>
        <p:spPr bwMode="auto">
          <a:xfrm>
            <a:off x="2972720" y="9923106"/>
            <a:ext cx="4470280" cy="34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146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8B040CB-9904-4443-9749-9530AA56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72" y="1153719"/>
            <a:ext cx="9782354" cy="5094963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pl-PL" sz="4400" dirty="0"/>
              <a:t>DEKLARACJA ŚRODOWISKOWA  II TYPU </a:t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r>
              <a:rPr lang="pl-PL" sz="33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</a:t>
            </a:r>
            <a:r>
              <a:rPr lang="pl-PL" sz="3300" b="0" i="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</a:rPr>
              <a:t>tanowi podstawę od oznakowania wyrobu znakiem „Przyjazna Technologia”</a:t>
            </a:r>
            <a:r>
              <a:rPr lang="pl-PL" sz="2400" b="0" i="0" dirty="0">
                <a:solidFill>
                  <a:srgbClr val="000000"/>
                </a:solidFill>
                <a:effectLst/>
              </a:rPr>
              <a:t/>
            </a:r>
            <a:br>
              <a:rPr lang="pl-PL" sz="2400" b="0" i="0" dirty="0">
                <a:solidFill>
                  <a:srgbClr val="000000"/>
                </a:solidFill>
                <a:effectLst/>
              </a:rPr>
            </a:b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r>
              <a:rPr lang="pl-PL" sz="4400" dirty="0"/>
              <a:t>DEKLARACJA ŚRODOWISKOWA III TYPU </a:t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r>
              <a:rPr lang="pl-PL" sz="33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Jes</a:t>
            </a:r>
            <a:r>
              <a:rPr lang="pl-PL" sz="3300" b="0" i="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</a:rPr>
              <a:t>t świadectwem oceny oddziaływania produktu na środowisko na poszczególnych etapach jego wytwarzania i cyklu życia: od pozyskania materiałów, przez etap produkcji, transport, montaż, użytkowanie, aż do utylizacji i recyklingu. Określa ilościowo wydobycie surowców, energochłonność procesu produkcji, zużycie wody </a:t>
            </a:r>
            <a:br>
              <a:rPr lang="pl-PL" sz="3300" b="0" i="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</a:rPr>
            </a:br>
            <a:r>
              <a:rPr lang="pl-PL" sz="3300" b="0" i="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</a:rPr>
              <a:t>i wytwarzanie odpadów</a:t>
            </a:r>
            <a:r>
              <a:rPr lang="pl-PL" sz="3300" b="0" i="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Roboto"/>
              </a:rPr>
              <a:t>.</a:t>
            </a:r>
            <a:endParaRPr lang="pl-PL" sz="33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01FF0194-5761-45A8-AD27-80C5849F89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9263" y="644596"/>
            <a:ext cx="8623738" cy="12227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7802EC9A-6CD1-46CB-95DD-1F7995FC2157}"/>
              </a:ext>
            </a:extLst>
          </p:cNvPr>
          <p:cNvSpPr/>
          <p:nvPr/>
        </p:nvSpPr>
        <p:spPr>
          <a:xfrm>
            <a:off x="13917168" y="4463748"/>
            <a:ext cx="6693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0" i="0" u="none" strike="noStrike" kern="1200" cap="none" spc="0" normalizeH="0" baseline="0" noProof="0" dirty="0">
                <a:ln>
                  <a:noFill/>
                </a:ln>
                <a:solidFill>
                  <a:srgbClr val="FF009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PN-EN ISO 14025 Etykiety i deklaracje środowiskowe.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0" i="0" u="none" strike="noStrike" kern="1200" cap="none" spc="0" normalizeH="0" baseline="0" noProof="0" dirty="0">
                <a:ln>
                  <a:noFill/>
                </a:ln>
                <a:solidFill>
                  <a:srgbClr val="FF009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Deklaracje środowiskowe typu III. Zasady i procedury.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168FF223-4D28-4140-8923-C2C90DF6C7D2}"/>
              </a:ext>
            </a:extLst>
          </p:cNvPr>
          <p:cNvSpPr/>
          <p:nvPr/>
        </p:nvSpPr>
        <p:spPr>
          <a:xfrm>
            <a:off x="13917168" y="7128595"/>
            <a:ext cx="683971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0" i="0" u="none" strike="noStrike" kern="1200" cap="none" spc="0" normalizeH="0" baseline="0" noProof="0" dirty="0">
                <a:ln>
                  <a:noFill/>
                </a:ln>
                <a:solidFill>
                  <a:srgbClr val="FF009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PN-EN 15804 + A2 Zrównoważenie robót budowlanych - Deklaracje środowiskowe wyrobu -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0" i="0" u="none" strike="noStrike" kern="1200" cap="none" spc="0" normalizeH="0" baseline="0" noProof="0" dirty="0">
                <a:ln>
                  <a:noFill/>
                </a:ln>
                <a:solidFill>
                  <a:srgbClr val="FF009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Podstawowe zasady kategoryzacji wyrobów budowlanych</a:t>
            </a:r>
          </a:p>
        </p:txBody>
      </p:sp>
    </p:spTree>
    <p:extLst>
      <p:ext uri="{BB962C8B-B14F-4D97-AF65-F5344CB8AC3E}">
        <p14:creationId xmlns:p14="http://schemas.microsoft.com/office/powerpoint/2010/main" xmlns="" val="128776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xmlns="" id="{9586A68B-E591-4401-A0F9-3D04C2E48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779" y="589196"/>
            <a:ext cx="14350360" cy="1872000"/>
          </a:xfrm>
        </p:spPr>
        <p:txBody>
          <a:bodyPr/>
          <a:lstStyle/>
          <a:p>
            <a:r>
              <a:rPr lang="pl-PL" sz="4400" dirty="0"/>
              <a:t>PRZEMYSŁ U NAS PROWADZI PRÓBY TECHNOLOGICZNE</a:t>
            </a:r>
            <a:br>
              <a:rPr lang="pl-PL" sz="4400" dirty="0"/>
            </a:br>
            <a:r>
              <a:rPr lang="pl-PL" sz="4400" dirty="0"/>
              <a:t/>
            </a:r>
            <a:br>
              <a:rPr lang="pl-PL" sz="4400" dirty="0"/>
            </a:br>
            <a:endParaRPr lang="en-US" sz="4400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xmlns="" id="{9C907539-1F11-4274-A623-D11156A98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0830" y="3125398"/>
            <a:ext cx="12703739" cy="8614609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Verdana" pitchFamily="34" charset="0"/>
              <a:buChar char="•"/>
            </a:pPr>
            <a:r>
              <a:rPr lang="pl-P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tworzyw ceramicznych o wysokiej odporności mechanicznej i termicznej,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Verdana" pitchFamily="34" charset="0"/>
              <a:buChar char="•"/>
            </a:pPr>
            <a:r>
              <a:rPr lang="pl-P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materiałów kompozytowych,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Verdana" pitchFamily="34" charset="0"/>
              <a:buChar char="•"/>
            </a:pPr>
            <a:r>
              <a:rPr lang="pl-P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technologii środków zdobniczych,</a:t>
            </a:r>
          </a:p>
          <a:p>
            <a:pPr marL="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pl-PL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 zakresie działań Zakładu znajdują się technologie wytwarzania ceramicznych nośników katalizatorów oraz katalizatorów ceramicznych do syntez chemicznych i depolimeryzacji tworzyw sztucznych.</a:t>
            </a:r>
          </a:p>
          <a:p>
            <a:pPr lvl="0">
              <a:spcAft>
                <a:spcPts val="0"/>
              </a:spcAft>
            </a:pPr>
            <a:r>
              <a:rPr lang="pl-PL" sz="28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/>
            </a:r>
            <a:br>
              <a:rPr lang="pl-PL" sz="280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endParaRPr lang="pl-PL" sz="28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</a:pPr>
            <a:endParaRPr lang="pl-PL" sz="28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Grafika 6">
            <a:extLst>
              <a:ext uri="{FF2B5EF4-FFF2-40B4-BE49-F238E27FC236}">
                <a16:creationId xmlns:a16="http://schemas.microsoft.com/office/drawing/2014/main" xmlns="" id="{7FC31F5A-A851-4CA6-A9E4-C59E3908A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F23C6B6D-FD2C-4B50-A535-EE72040C78CD}"/>
              </a:ext>
            </a:extLst>
          </p:cNvPr>
          <p:cNvSpPr txBox="1">
            <a:spLocks/>
          </p:cNvSpPr>
          <p:nvPr/>
        </p:nvSpPr>
        <p:spPr>
          <a:xfrm>
            <a:off x="0" y="12036363"/>
            <a:ext cx="1323164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91471-A67A-43CF-92D3-27AEB9FAF2B5}" type="slidenum">
              <a:rPr kumimoji="0" lang="pl-PL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E09C16E-33F9-49F8-B381-2C2D4C9995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31949" y="9612780"/>
            <a:ext cx="7559142" cy="367298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A715B04-9D69-452B-9674-86882C39A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2"/>
          <a:stretch/>
        </p:blipFill>
        <p:spPr>
          <a:xfrm>
            <a:off x="0" y="0"/>
            <a:ext cx="933378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88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E5DAF01-4B91-412D-9C0B-890A4F565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7850" y="3650650"/>
            <a:ext cx="12192000" cy="79805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50000"/>
            </a:pPr>
            <a:endParaRPr lang="pl-PL" sz="32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33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Produkcja urządzeń laboratoryjnych (mieszarki</a:t>
            </a:r>
            <a:br>
              <a:rPr lang="pl-PL" sz="33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3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 wstrząsarki) oraz podzespołów do badania cech fizycznych cementu zgodnie z normami grupy PN-EN 196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endParaRPr lang="pl-PL" sz="3300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33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Produkcja bębnowego młynka laboratoryjnego do mielenia np. mieszanki zawierającej klinkier, kamień gipsowy i/lub dodatki innego kruszywa o masie do 5 kg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endParaRPr lang="pl-PL" sz="3300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33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Remonty, przeglądy i pomiary sprawdzające urządzenia laboratoryjne na zgodność z normą PN-EN 196-1 oraz wystawienia protokołu zgodności.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endParaRPr lang="pl-PL" sz="3300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50000"/>
            </a:pPr>
            <a:endParaRPr lang="pl-PL" sz="3200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pl-PL" sz="3200" b="0" kern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pl-PL" sz="1000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6DE97471-FCE5-4027-B330-198C6AD778D6}"/>
              </a:ext>
            </a:extLst>
          </p:cNvPr>
          <p:cNvSpPr txBox="1">
            <a:spLocks/>
          </p:cNvSpPr>
          <p:nvPr/>
        </p:nvSpPr>
        <p:spPr>
          <a:xfrm>
            <a:off x="9467850" y="1289795"/>
            <a:ext cx="12269202" cy="10042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44D62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ZESPÓŁ PRODUKCYJNO-TECHNICZNY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5176" y="666749"/>
            <a:ext cx="4043430" cy="523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7971" y="10404263"/>
            <a:ext cx="3433059" cy="27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0300" y="6225216"/>
            <a:ext cx="2400300" cy="363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322" y="456565"/>
            <a:ext cx="3748328" cy="508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89" r="8515" b="15670"/>
          <a:stretch/>
        </p:blipFill>
        <p:spPr>
          <a:xfrm rot="16200000">
            <a:off x="-1183156" y="7233344"/>
            <a:ext cx="7665812" cy="529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rafika 6">
            <a:extLst>
              <a:ext uri="{FF2B5EF4-FFF2-40B4-BE49-F238E27FC236}">
                <a16:creationId xmlns:a16="http://schemas.microsoft.com/office/drawing/2014/main" xmlns="" id="{7FC31F5A-A851-4CA6-A9E4-C59E3908A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xmlns="" id="{F23C6B6D-FD2C-4B50-A535-EE72040C78CD}"/>
              </a:ext>
            </a:extLst>
          </p:cNvPr>
          <p:cNvSpPr txBox="1">
            <a:spLocks/>
          </p:cNvSpPr>
          <p:nvPr/>
        </p:nvSpPr>
        <p:spPr>
          <a:xfrm>
            <a:off x="0" y="12036363"/>
            <a:ext cx="1323164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91471-A67A-43CF-92D3-27AEB9FAF2B5}" type="slidenum">
              <a:rPr kumimoji="0" lang="pl-PL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63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5CE5E23-222E-4189-8F63-91C1308AFA98}"/>
              </a:ext>
            </a:extLst>
          </p:cNvPr>
          <p:cNvSpPr txBox="1"/>
          <p:nvPr/>
        </p:nvSpPr>
        <p:spPr bwMode="auto">
          <a:xfrm>
            <a:off x="12664602" y="6692003"/>
            <a:ext cx="11107500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defTabSz="1828800" eaLnBrk="0" fontAlgn="base" hangingPunct="0">
              <a:lnSpc>
                <a:spcPts val="57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latin typeface="+mj-lt"/>
                <a:ea typeface="+mj-ea"/>
                <a:cs typeface="+mj-cs"/>
              </a:rPr>
              <a:t>WWW.ICIMB.LUKASIEWICZ.PL</a:t>
            </a:r>
          </a:p>
          <a:p>
            <a:pPr defTabSz="1828800" eaLnBrk="0" fontAlgn="base" hangingPunct="0">
              <a:lnSpc>
                <a:spcPts val="57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3314" name="Podtytuł 1"/>
          <p:cNvSpPr>
            <a:spLocks noGrp="1"/>
          </p:cNvSpPr>
          <p:nvPr>
            <p:ph idx="1"/>
          </p:nvPr>
        </p:nvSpPr>
        <p:spPr>
          <a:xfrm>
            <a:off x="12664602" y="3650710"/>
            <a:ext cx="11107500" cy="7954586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pl-PL" dirty="0"/>
              <a:t>DZIĘKUJĘ ZA UWAGĘ</a:t>
            </a:r>
          </a:p>
          <a:p>
            <a:endParaRPr lang="en-US" altLang="pl-PL" dirty="0"/>
          </a:p>
          <a:p>
            <a:r>
              <a:rPr lang="en-US" altLang="pl-PL" b="0" dirty="0"/>
              <a:t>			</a:t>
            </a:r>
          </a:p>
          <a:p>
            <a:r>
              <a:rPr lang="en-US" altLang="pl-PL" b="0" dirty="0"/>
              <a:t>				</a:t>
            </a:r>
          </a:p>
        </p:txBody>
      </p:sp>
      <p:pic>
        <p:nvPicPr>
          <p:cNvPr id="13316" name="Wideo 13315">
            <a:extLst>
              <a:ext uri="{FF2B5EF4-FFF2-40B4-BE49-F238E27FC236}">
                <a16:creationId xmlns:a16="http://schemas.microsoft.com/office/drawing/2014/main" xmlns="" id="{B5C1A36E-0D20-BBF9-DFAD-AC56E0BA59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l="16511" r="37414"/>
          <a:stretch/>
        </p:blipFill>
        <p:spPr>
          <a:xfrm>
            <a:off x="19" y="10"/>
            <a:ext cx="11202943" cy="137159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video>
              <p:cMediaNode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31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xmlns="" id="{2A2EF17F-1B88-4A4F-B023-94E1AE3C7C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5057" y="4762920"/>
            <a:ext cx="10147950" cy="72865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Jesteśmy wiodąca jednostka naukową</a:t>
            </a:r>
            <a:b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Sieci Badawczej Łukasiewicz </a:t>
            </a:r>
            <a:b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specjalizującą się w technologiach dotyczących: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materiałów budowlanych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ceramiki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szkła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materiałów ogniotrwałych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ochrony środowiska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F9B0990-A176-4B9B-A7B5-E69A1F0F4992}"/>
              </a:ext>
            </a:extLst>
          </p:cNvPr>
          <p:cNvSpPr txBox="1"/>
          <p:nvPr/>
        </p:nvSpPr>
        <p:spPr>
          <a:xfrm>
            <a:off x="10277856" y="0"/>
            <a:ext cx="14106144" cy="137520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FB1DE4BE-8DB0-40B2-8580-CDF9247D221A}"/>
              </a:ext>
            </a:extLst>
          </p:cNvPr>
          <p:cNvSpPr/>
          <p:nvPr/>
        </p:nvSpPr>
        <p:spPr>
          <a:xfrm>
            <a:off x="915057" y="2290969"/>
            <a:ext cx="83602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atin typeface="+mj-lt"/>
              </a:rPr>
              <a:t>JEDYNY TAKI INSTYTUT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E807E2A-8616-4EDE-8554-5C9CC7B5E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2913" y="1428871"/>
            <a:ext cx="12276030" cy="116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21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3506E74C-8F37-4CF4-BEE4-F2388ED882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98835" y="10749211"/>
            <a:ext cx="3847974" cy="296678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C907539-1F11-4274-A623-D11156A98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4751" y="2879853"/>
            <a:ext cx="11948566" cy="10571505"/>
          </a:xfrm>
        </p:spPr>
        <p:txBody>
          <a:bodyPr>
            <a:normAutofit fontScale="70000" lnSpcReduction="20000"/>
          </a:bodyPr>
          <a:lstStyle/>
          <a:p>
            <a:pPr marL="0" lvl="1" indent="0">
              <a:spcAft>
                <a:spcPts val="600"/>
              </a:spcAft>
              <a:buNone/>
            </a:pPr>
            <a:r>
              <a:rPr lang="pl-PL" sz="45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Badania fizyko-chemiczne i</a:t>
            </a: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45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ocena właściwości użytkowych</a:t>
            </a: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spoiw mineralnych, domieszek, dodatków, kruszyw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betonu, betonów komórkowych i prefabrykatów betonowych, 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elementów murowych,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ścian działowych,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zapraw budowlanych, 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wyrobów wykończeniowych,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płytek ceramicznych i kamiennych, 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ceramiki sanitarnej,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systemów ociepleń,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szkła i wyrobów ze szkła, w tym szyb</a:t>
            </a:r>
            <a:b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zespolonych,</a:t>
            </a:r>
          </a:p>
          <a:p>
            <a:pPr marL="868363" lvl="1" indent="-68580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45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naczyń kuchennych i ceramiki stołowej.</a:t>
            </a:r>
          </a:p>
          <a:p>
            <a:pPr marL="0" lvl="1" indent="0">
              <a:lnSpc>
                <a:spcPct val="150000"/>
              </a:lnSpc>
              <a:buClr>
                <a:schemeClr val="bg1"/>
              </a:buClr>
              <a:buNone/>
            </a:pPr>
            <a:endParaRPr lang="pl-PL" sz="20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marL="0" lvl="1" indent="0">
              <a:buNone/>
            </a:pPr>
            <a:endParaRPr lang="pl-PL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lvl="1">
              <a:buNone/>
            </a:pPr>
            <a:endParaRPr lang="pl-PL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Grafika 6">
            <a:extLst>
              <a:ext uri="{FF2B5EF4-FFF2-40B4-BE49-F238E27FC236}">
                <a16:creationId xmlns:a16="http://schemas.microsoft.com/office/drawing/2014/main" xmlns="" id="{7FC31F5A-A851-4CA6-A9E4-C59E3908A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8" y="12034696"/>
            <a:ext cx="1461552" cy="8063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3C6B6D-FD2C-4B50-A535-EE72040C78CD}"/>
              </a:ext>
            </a:extLst>
          </p:cNvPr>
          <p:cNvSpPr txBox="1">
            <a:spLocks/>
          </p:cNvSpPr>
          <p:nvPr/>
        </p:nvSpPr>
        <p:spPr>
          <a:xfrm>
            <a:off x="397" y="12036195"/>
            <a:ext cx="1323121" cy="7302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91471-A67A-43CF-92D3-27AEB9FAF2B5}" type="slidenum">
              <a: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4572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2" name="Obraz 11" descr="Fotolia_5781752_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4432" y="1604242"/>
            <a:ext cx="6490867" cy="649086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3E155E8-10E2-429F-96DD-64D00A931C6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90145" y="7095296"/>
            <a:ext cx="3479244" cy="2325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7DFEE37-E9EB-43E4-BA57-8103CEAB6D1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2377" y="6575831"/>
            <a:ext cx="3158476" cy="202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1B7DCC5-C46A-456A-B990-4B28DF4543B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133317" y="2892061"/>
            <a:ext cx="2171705" cy="207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E5D1E904-DA93-4B60-8897-6430B0AE0B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9756" y="8874093"/>
            <a:ext cx="3145317" cy="418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8C00DD92-DB96-47BA-970C-99D9C9AA63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882"/>
          <a:stretch/>
        </p:blipFill>
        <p:spPr>
          <a:xfrm>
            <a:off x="1911615" y="8899857"/>
            <a:ext cx="3158476" cy="418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xmlns="" id="{6DE97471-FCE5-4027-B330-198C6AD778D6}"/>
              </a:ext>
            </a:extLst>
          </p:cNvPr>
          <p:cNvSpPr txBox="1">
            <a:spLocks/>
          </p:cNvSpPr>
          <p:nvPr/>
        </p:nvSpPr>
        <p:spPr>
          <a:xfrm>
            <a:off x="3918855" y="739627"/>
            <a:ext cx="16894099" cy="10041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182892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44D62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DOM BEZ ŁUKASIEWICZ-ICIMB – TO NIEMOŻLIWE!</a:t>
            </a:r>
          </a:p>
          <a:p>
            <a:pPr marL="0" marR="0" lvl="0" indent="0" algn="l" defTabSz="182892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xmlns="" id="{D3A866C8-670E-4C67-B7F7-C1A0E07E6FF5}"/>
              </a:ext>
            </a:extLst>
          </p:cNvPr>
          <p:cNvCxnSpPr>
            <a:cxnSpLocks/>
          </p:cNvCxnSpPr>
          <p:nvPr/>
        </p:nvCxnSpPr>
        <p:spPr>
          <a:xfrm flipH="1">
            <a:off x="29356" y="2267891"/>
            <a:ext cx="24354247" cy="43946"/>
          </a:xfrm>
          <a:prstGeom prst="line">
            <a:avLst/>
          </a:prstGeom>
          <a:ln w="57150">
            <a:solidFill>
              <a:srgbClr val="44D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0853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0605551" y="2486385"/>
            <a:ext cx="12167295" cy="10457799"/>
          </a:xfrm>
        </p:spPr>
        <p:txBody>
          <a:bodyPr>
            <a:normAutofit fontScale="70000" lnSpcReduction="20000"/>
          </a:bodyPr>
          <a:lstStyle/>
          <a:p>
            <a:pPr marL="0" lvl="6" indent="0">
              <a:lnSpc>
                <a:spcPts val="43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None/>
            </a:pPr>
            <a:r>
              <a:rPr lang="pl-PL" sz="45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+mj-lt"/>
              </a:rPr>
              <a:t>Prowadzimy działalność naukowo-badawczą</a:t>
            </a:r>
            <a:br>
              <a:rPr lang="pl-PL" sz="45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pl-PL" sz="45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+mj-lt"/>
              </a:rPr>
              <a:t>i usługową w zakresie:</a:t>
            </a:r>
            <a:br>
              <a:rPr lang="pl-PL" sz="45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+mj-lt"/>
              </a:rPr>
            </a:br>
            <a:endParaRPr lang="pl-PL" sz="4500" b="1" dirty="0">
              <a:solidFill>
                <a:schemeClr val="bg2">
                  <a:lumMod val="65000"/>
                  <a:lumOff val="35000"/>
                </a:schemeClr>
              </a:solidFill>
              <a:latin typeface="+mj-lt"/>
            </a:endParaRPr>
          </a:p>
          <a:p>
            <a:pPr marL="685800" indent="-685800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cementów powszechnego użytku (np. ciepło hydratacji, odporność na siarczany, zawartość żużla),</a:t>
            </a:r>
          </a:p>
          <a:p>
            <a:pPr marL="685800" indent="-685800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klejów do płytek,</a:t>
            </a:r>
          </a:p>
          <a:p>
            <a:pPr marL="685800" indent="-685800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mas uszczelniających, </a:t>
            </a:r>
          </a:p>
          <a:p>
            <a:pPr marL="685800" indent="-685800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preparatów gruntujących,</a:t>
            </a:r>
          </a:p>
          <a:p>
            <a:pPr marL="685800" indent="-685800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fug do płytek ceramicznych,</a:t>
            </a:r>
          </a:p>
          <a:p>
            <a:pPr marL="685800" indent="-685800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gotowych mas szpachlowych,</a:t>
            </a:r>
          </a:p>
          <a:p>
            <a:pPr marL="685800" indent="-685800">
              <a:spcAft>
                <a:spcPts val="12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materiałów termoizolacyjnych,</a:t>
            </a:r>
          </a:p>
          <a:p>
            <a:pPr marL="685800" lvl="6" indent="-685800">
              <a:lnSpc>
                <a:spcPts val="43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130000"/>
            </a:pPr>
            <a: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+mj-lt"/>
              </a:rPr>
              <a:t>bezpieczeństwa pożarowego. </a:t>
            </a:r>
            <a:br>
              <a:rPr lang="pl-PL" sz="45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+mj-lt"/>
              </a:rPr>
            </a:br>
            <a:endParaRPr lang="pl-PL" sz="4500" b="0" dirty="0">
              <a:solidFill>
                <a:schemeClr val="bg2">
                  <a:lumMod val="65000"/>
                  <a:lumOff val="35000"/>
                </a:schemeClr>
              </a:solidFill>
              <a:latin typeface="+mj-lt"/>
            </a:endParaRPr>
          </a:p>
          <a:p>
            <a:pPr marL="0" lvl="6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30000"/>
              <a:buNone/>
            </a:pPr>
            <a:r>
              <a:rPr lang="pl-PL" sz="45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+mj-lt"/>
                <a:cs typeface="Times New Roman" pitchFamily="18" charset="0"/>
              </a:rPr>
              <a:t>LABORATORIUM NOTYFIKOWANE UE W ZAKRESIE KLEJÓW DO PŁYTEK ORAZ REAKCJI NA OGIEŃ.</a:t>
            </a:r>
            <a:endParaRPr lang="pl-PL" sz="4500" b="1" dirty="0">
              <a:solidFill>
                <a:schemeClr val="bg2">
                  <a:lumMod val="65000"/>
                  <a:lumOff val="35000"/>
                </a:schemeClr>
              </a:solidFill>
              <a:latin typeface="+mj-lt"/>
            </a:endParaRP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endParaRPr lang="pl-PL" b="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endParaRPr lang="pl-PL" b="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571500" indent="-571500">
              <a:spcAft>
                <a:spcPts val="4800"/>
              </a:spcAft>
              <a:buClr>
                <a:schemeClr val="tx1"/>
              </a:buClr>
              <a:buSzPct val="130000"/>
            </a:pPr>
            <a:endParaRPr lang="pl-PL" sz="3200" b="0" dirty="0">
              <a:solidFill>
                <a:schemeClr val="bg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0605551" y="1054874"/>
            <a:ext cx="14224125" cy="9079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5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rgbClr val="44D62C"/>
                </a:solidFill>
                <a:latin typeface="Verdana"/>
              </a:rPr>
              <a:t>CHEMIA BUDOWLANA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7CBD434-2233-4AE2-8E15-9C4013CCE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02" r="6843"/>
          <a:stretch/>
        </p:blipFill>
        <p:spPr>
          <a:xfrm>
            <a:off x="0" y="0"/>
            <a:ext cx="9727358" cy="13716000"/>
          </a:xfrm>
          <a:prstGeom prst="rect">
            <a:avLst/>
          </a:prstGeom>
        </p:spPr>
      </p:pic>
      <p:pic>
        <p:nvPicPr>
          <p:cNvPr id="9" name="Grafika 6">
            <a:extLst>
              <a:ext uri="{FF2B5EF4-FFF2-40B4-BE49-F238E27FC236}">
                <a16:creationId xmlns:a16="http://schemas.microsoft.com/office/drawing/2014/main" xmlns="" id="{7FC31F5A-A851-4CA6-A9E4-C59E3908A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23C6B6D-FD2C-4B50-A535-EE72040C78CD}"/>
              </a:ext>
            </a:extLst>
          </p:cNvPr>
          <p:cNvSpPr txBox="1">
            <a:spLocks/>
          </p:cNvSpPr>
          <p:nvPr/>
        </p:nvSpPr>
        <p:spPr>
          <a:xfrm>
            <a:off x="0" y="12036363"/>
            <a:ext cx="1323164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91471-A67A-43CF-92D3-27AEB9FAF2B5}" type="slidenum">
              <a:rPr kumimoji="0" lang="pl-PL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42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8464" y="384648"/>
            <a:ext cx="4893233" cy="2040243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3042951" y="3018765"/>
            <a:ext cx="16581798" cy="81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6" defTabSz="1969521" eaLnBrk="0" hangingPunct="0">
              <a:lnSpc>
                <a:spcPct val="150000"/>
              </a:lnSpc>
              <a:defRPr/>
            </a:pPr>
            <a:r>
              <a:rPr lang="pl-PL" sz="3604" b="1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Działalność w zakresie technologii szkła obejmuje badania: 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-251173" y="12114169"/>
            <a:ext cx="24383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6" algn="r" defTabSz="1969521" eaLnBrk="0" hangingPunct="0">
              <a:defRPr/>
            </a:pPr>
            <a:r>
              <a:rPr lang="pl-PL" sz="3200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Jednostka notyfikowana Europejskiej Komisji Gospodarczej ONZ,</a:t>
            </a:r>
          </a:p>
          <a:p>
            <a:pPr marL="0" lvl="6" algn="r" defTabSz="1969521" eaLnBrk="0" hangingPunct="0">
              <a:defRPr/>
            </a:pPr>
            <a:r>
              <a:rPr lang="pl-PL" sz="3200" dirty="0">
                <a:solidFill>
                  <a:srgbClr val="44D62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Nr E 20/F w zakresie badań homologacyjnych szyb samochodowych według Regulaminu Nr 43 EKG ONZ.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810118" y="4598321"/>
            <a:ext cx="9891514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szyb zespolonych i oszkleń strukturalnych,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szyb bezpiecznych dla kolejnictwa,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szkła bezpiecznego klejonego i hartowanego,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szkła gospodarczego i opakowań szklanych</a:t>
            </a:r>
            <a:b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w zakresie parametrów użytkowych,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szkła płaskiego i luster,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kabin prysznicowych,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szczeliw konstrukcyjnych,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surowców do produkcji szkła i ceramiki,</a:t>
            </a:r>
          </a:p>
          <a:p>
            <a:pPr marL="514899" lvl="6" indent="-514899" defTabSz="1969521" eaLnBrk="0" hangingPunct="0">
              <a:spcAft>
                <a:spcPts val="901"/>
              </a:spcAft>
              <a:buClr>
                <a:srgbClr val="44D62C"/>
              </a:buClr>
              <a:buFont typeface="Wingdings" panose="05000000000000000000" pitchFamily="2" charset="2"/>
              <a:buChar char="§"/>
              <a:defRPr/>
            </a:pP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parametrów fizykochemicznych szkła</a:t>
            </a:r>
            <a:b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pl-PL" sz="3100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i ceramiki.</a:t>
            </a:r>
          </a:p>
        </p:txBody>
      </p:sp>
      <p:pic>
        <p:nvPicPr>
          <p:cNvPr id="28" name="Picture 1028" descr="opony_00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333850" y="5034431"/>
            <a:ext cx="2681718" cy="356726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Obraz 29" descr="stanowisko do badania kabin prysznicowy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3306927" y="6149360"/>
            <a:ext cx="6650663" cy="442081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5952" y="9184082"/>
            <a:ext cx="3602348" cy="23937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Obraz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64469" y="8359762"/>
            <a:ext cx="4893233" cy="3325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3543" y="5034431"/>
            <a:ext cx="3861675" cy="28962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xmlns="" id="{28E30F1A-2ED2-4C67-A4B5-A4196AEB60E6}"/>
              </a:ext>
            </a:extLst>
          </p:cNvPr>
          <p:cNvSpPr txBox="1">
            <a:spLocks/>
          </p:cNvSpPr>
          <p:nvPr/>
        </p:nvSpPr>
        <p:spPr>
          <a:xfrm>
            <a:off x="0" y="907267"/>
            <a:ext cx="14224125" cy="9079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algn="ctr" defTabSz="1828800">
              <a:lnSpc>
                <a:spcPts val="5700"/>
              </a:lnSpc>
              <a:spcBef>
                <a:spcPct val="0"/>
              </a:spcBef>
              <a:defRPr/>
            </a:pPr>
            <a:r>
              <a:rPr lang="pl-PL" sz="4400" b="1" dirty="0">
                <a:solidFill>
                  <a:srgbClr val="44D62C"/>
                </a:solidFill>
                <a:latin typeface="Verdana"/>
              </a:rPr>
              <a:t>SZKŁO – NIE TYLKO BUDOWLANE</a:t>
            </a:r>
          </a:p>
          <a:p>
            <a:pPr defTabSz="1828800">
              <a:lnSpc>
                <a:spcPts val="5700"/>
              </a:lnSpc>
              <a:spcBef>
                <a:spcPct val="0"/>
              </a:spcBef>
              <a:defRPr/>
            </a:pPr>
            <a:endParaRPr lang="pl-PL" sz="4400" b="1" dirty="0">
              <a:solidFill>
                <a:srgbClr val="44D62C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92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56407" y="1156778"/>
            <a:ext cx="23141524" cy="1872000"/>
          </a:xfrm>
        </p:spPr>
        <p:txBody>
          <a:bodyPr/>
          <a:lstStyle/>
          <a:p>
            <a:r>
              <a:rPr lang="pl-PL" sz="4400" dirty="0">
                <a:ea typeface="Verdana" pitchFamily="34" charset="0"/>
              </a:rPr>
              <a:t>OD POMYSŁU PO GOTOWY WYRÓB. MAMY DO TEGO UPRAWNIENIA</a:t>
            </a:r>
            <a:endParaRPr lang="pl-PL" sz="4400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9505" y="8778943"/>
            <a:ext cx="2642149" cy="154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Obraz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1328" y="2820045"/>
            <a:ext cx="3020952" cy="30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28369" y="7555149"/>
            <a:ext cx="3036924" cy="216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Obraz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98450" y="7144548"/>
            <a:ext cx="2677453" cy="288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40128" y="6736765"/>
            <a:ext cx="2625811" cy="1749446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941"/>
          <a:stretch/>
        </p:blipFill>
        <p:spPr>
          <a:xfrm>
            <a:off x="15017745" y="2857094"/>
            <a:ext cx="1779294" cy="2665186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49093" y="2731450"/>
            <a:ext cx="2003999" cy="3909237"/>
          </a:xfrm>
          <a:prstGeom prst="rect">
            <a:avLst/>
          </a:prstGeom>
        </p:spPr>
      </p:pic>
      <p:sp>
        <p:nvSpPr>
          <p:cNvPr id="52" name="pole tekstowe 51"/>
          <p:cNvSpPr txBox="1"/>
          <p:nvPr/>
        </p:nvSpPr>
        <p:spPr>
          <a:xfrm>
            <a:off x="15017745" y="5759168"/>
            <a:ext cx="178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2"/>
                </a:solidFill>
              </a:rPr>
              <a:t>AB 054</a:t>
            </a:r>
          </a:p>
        </p:txBody>
      </p:sp>
      <p:sp>
        <p:nvSpPr>
          <p:cNvPr id="53" name="pole tekstowe 52"/>
          <p:cNvSpPr txBox="1"/>
          <p:nvPr/>
        </p:nvSpPr>
        <p:spPr>
          <a:xfrm>
            <a:off x="18303863" y="5808964"/>
            <a:ext cx="174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2"/>
                </a:solidFill>
              </a:rPr>
              <a:t>AC 008</a:t>
            </a:r>
          </a:p>
        </p:txBody>
      </p:sp>
      <p:sp>
        <p:nvSpPr>
          <p:cNvPr id="22" name="Pięciokąt 21"/>
          <p:cNvSpPr/>
          <p:nvPr/>
        </p:nvSpPr>
        <p:spPr>
          <a:xfrm>
            <a:off x="0" y="6904176"/>
            <a:ext cx="8046826" cy="1072910"/>
          </a:xfrm>
          <a:prstGeom prst="homePlat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Arial" charset="0"/>
              </a:rPr>
              <a:t>CERTYFIKACJA WYROBÓW BUDOWLANYCH</a:t>
            </a:r>
          </a:p>
        </p:txBody>
      </p:sp>
      <p:sp>
        <p:nvSpPr>
          <p:cNvPr id="23" name="Pięciokąt 22"/>
          <p:cNvSpPr/>
          <p:nvPr/>
        </p:nvSpPr>
        <p:spPr>
          <a:xfrm>
            <a:off x="391" y="5350595"/>
            <a:ext cx="8046826" cy="1072910"/>
          </a:xfrm>
          <a:prstGeom prst="homePlate">
            <a:avLst/>
          </a:prstGeom>
          <a:solidFill>
            <a:srgbClr val="44D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l-PL" sz="28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Arial" charset="0"/>
              </a:rPr>
              <a:t>AKREDYTOWANE LABORATORIA BADAWCZE</a:t>
            </a:r>
          </a:p>
        </p:txBody>
      </p:sp>
      <p:sp>
        <p:nvSpPr>
          <p:cNvPr id="24" name="Pięciokąt 23"/>
          <p:cNvSpPr/>
          <p:nvPr/>
        </p:nvSpPr>
        <p:spPr>
          <a:xfrm>
            <a:off x="-1" y="3821828"/>
            <a:ext cx="8046826" cy="1072910"/>
          </a:xfrm>
          <a:prstGeom prst="homePlate">
            <a:avLst/>
          </a:prstGeom>
          <a:solidFill>
            <a:srgbClr val="44D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l-PL" sz="28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Arial" charset="0"/>
              </a:rPr>
              <a:t>JEDNOSTKA OCENY TECHNICZNEJ</a:t>
            </a:r>
          </a:p>
        </p:txBody>
      </p:sp>
      <p:sp>
        <p:nvSpPr>
          <p:cNvPr id="25" name="Pięciokąt 24"/>
          <p:cNvSpPr/>
          <p:nvPr/>
        </p:nvSpPr>
        <p:spPr>
          <a:xfrm>
            <a:off x="391" y="2274618"/>
            <a:ext cx="8046826" cy="1072910"/>
          </a:xfrm>
          <a:prstGeom prst="homePlate">
            <a:avLst>
              <a:gd name="adj" fmla="val 49792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l-PL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JEDNOSTKA NOTYFIKOWANA EU NR 1487</a:t>
            </a:r>
          </a:p>
        </p:txBody>
      </p:sp>
      <p:sp>
        <p:nvSpPr>
          <p:cNvPr id="26" name="Pięciokąt 25"/>
          <p:cNvSpPr/>
          <p:nvPr/>
        </p:nvSpPr>
        <p:spPr>
          <a:xfrm>
            <a:off x="-1" y="8432943"/>
            <a:ext cx="8046826" cy="1072910"/>
          </a:xfrm>
          <a:prstGeom prst="homePlat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l-PL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NOTYFIKACJA EKG ONZ NR E20/F</a:t>
            </a:r>
          </a:p>
          <a:p>
            <a:pPr algn="ctr"/>
            <a:r>
              <a:rPr lang="pl-PL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W ZAKRESIE BADAŃ  HOMOLOGACYJNYCH SZYB SAMOCHODOWYCH</a:t>
            </a:r>
          </a:p>
        </p:txBody>
      </p:sp>
      <p:sp>
        <p:nvSpPr>
          <p:cNvPr id="17" name="Pięciokąt 22">
            <a:extLst>
              <a:ext uri="{FF2B5EF4-FFF2-40B4-BE49-F238E27FC236}">
                <a16:creationId xmlns:a16="http://schemas.microsoft.com/office/drawing/2014/main" xmlns="" id="{FB3579C1-9FC4-4EB0-9A86-7A5C0BAA2F4F}"/>
              </a:ext>
            </a:extLst>
          </p:cNvPr>
          <p:cNvSpPr/>
          <p:nvPr/>
        </p:nvSpPr>
        <p:spPr>
          <a:xfrm>
            <a:off x="0" y="10026209"/>
            <a:ext cx="8046826" cy="1072910"/>
          </a:xfrm>
          <a:prstGeom prst="homePlate">
            <a:avLst/>
          </a:prstGeom>
          <a:solidFill>
            <a:srgbClr val="44D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l-PL" sz="28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Arial" charset="0"/>
              </a:rPr>
              <a:t>KONCESJA MSWiA NA PRODUKCJĘ </a:t>
            </a:r>
          </a:p>
          <a:p>
            <a:pPr algn="ctr"/>
            <a:r>
              <a:rPr lang="pl-PL" sz="28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Arial" charset="0"/>
              </a:rPr>
              <a:t>BRONI I AMUNICJI NR B-013/2015</a:t>
            </a:r>
          </a:p>
        </p:txBody>
      </p:sp>
      <p:sp>
        <p:nvSpPr>
          <p:cNvPr id="18" name="Pięciokąt 22">
            <a:extLst>
              <a:ext uri="{FF2B5EF4-FFF2-40B4-BE49-F238E27FC236}">
                <a16:creationId xmlns:a16="http://schemas.microsoft.com/office/drawing/2014/main" xmlns="" id="{E26FE047-7E97-4113-82B8-3E711070611B}"/>
              </a:ext>
            </a:extLst>
          </p:cNvPr>
          <p:cNvSpPr/>
          <p:nvPr/>
        </p:nvSpPr>
        <p:spPr>
          <a:xfrm>
            <a:off x="-1" y="11738710"/>
            <a:ext cx="8264108" cy="1409531"/>
          </a:xfrm>
          <a:prstGeom prst="homePlate">
            <a:avLst/>
          </a:prstGeom>
          <a:solidFill>
            <a:srgbClr val="44D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l-PL" sz="2800" dirty="0">
              <a:ln w="18415" cmpd="sng">
                <a:solidFill>
                  <a:schemeClr val="bg2"/>
                </a:solidFill>
                <a:prstDash val="solid"/>
              </a:ln>
              <a:solidFill>
                <a:schemeClr val="bg2"/>
              </a:solidFill>
              <a:latin typeface="Verdana" pitchFamily="34" charset="0"/>
              <a:ea typeface="Verdana" pitchFamily="34" charset="0"/>
              <a:cs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8D062B9E-2AF6-4090-8568-6E35FB174E9D}"/>
              </a:ext>
            </a:extLst>
          </p:cNvPr>
          <p:cNvSpPr/>
          <p:nvPr/>
        </p:nvSpPr>
        <p:spPr>
          <a:xfrm>
            <a:off x="501725" y="11738710"/>
            <a:ext cx="6698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Arial" charset="0"/>
              </a:rPr>
              <a:t>PN-EN ISO 13485:2016-04 PRACE </a:t>
            </a:r>
          </a:p>
          <a:p>
            <a:pPr algn="ctr"/>
            <a:r>
              <a:rPr lang="pl-PL" sz="28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Arial" charset="0"/>
              </a:rPr>
              <a:t>DLA MEDYCYNY REGENERACYJNEJ</a:t>
            </a:r>
          </a:p>
          <a:p>
            <a:pPr algn="ctr"/>
            <a:r>
              <a:rPr lang="pl-PL" sz="2800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Arial" charset="0"/>
              </a:rPr>
              <a:t>I STOMATOLOGII </a:t>
            </a:r>
            <a:r>
              <a:rPr lang="pl-PL" sz="2400" dirty="0">
                <a:solidFill>
                  <a:schemeClr val="bg2"/>
                </a:solidFill>
                <a:latin typeface="+mj-lt"/>
              </a:rPr>
              <a:t>	</a:t>
            </a:r>
          </a:p>
          <a:p>
            <a:pPr algn="ctr"/>
            <a:r>
              <a:rPr lang="pl-PL" sz="2400" dirty="0">
                <a:solidFill>
                  <a:schemeClr val="bg2"/>
                </a:solidFill>
                <a:latin typeface="+mj-lt"/>
              </a:rP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17" grpId="0" animBg="1"/>
      <p:bldP spid="1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0026410" y="5771126"/>
            <a:ext cx="11968413" cy="6630362"/>
          </a:xfrm>
        </p:spPr>
        <p:txBody>
          <a:bodyPr>
            <a:normAutofit/>
          </a:bodyPr>
          <a:lstStyle/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  <a:t>badania reakcji na ogień wg PN-EN 13501-1,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  <a:t>badania stopnia rozprzestrzenia ognia przez ściany zewnętrzne przy działaniu ognia od zewnątrz wg 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  <a:t>PN-B-02867,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  <a:t>badania i ocena elementów okładzin ścian zewnętrznych pod kątem odpadania pod wpływem ognia w odniesieniu do wymagań § 225 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  <a:t>Rozporządzenia Ministra Infrastruktury z 12 kwietnia 2002 w sprawie warunków technicznych jakim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  <a:cs typeface="Times New Roman" pitchFamily="18" charset="0"/>
              </a:rPr>
              <a:t>powinny odpowiadać budynki i ich usytuowanie. 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endParaRPr lang="pl-PL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endParaRPr lang="pl-PL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marL="571500" indent="-571500">
              <a:spcAft>
                <a:spcPts val="4800"/>
              </a:spcAft>
              <a:buClr>
                <a:schemeClr val="tx1"/>
              </a:buClr>
              <a:buSzPct val="130000"/>
            </a:pPr>
            <a:endParaRPr lang="pl-PL" sz="3200" b="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3" descr="G:\DCIM\185_2004\IMGP7853.JPG"/>
          <p:cNvPicPr>
            <a:picLocks noChangeAspect="1" noChangeArrowheads="1"/>
          </p:cNvPicPr>
          <p:nvPr/>
        </p:nvPicPr>
        <p:blipFill>
          <a:blip r:embed="rId3" cstate="print"/>
          <a:srcRect r="1033" b="15978"/>
          <a:stretch>
            <a:fillRect/>
          </a:stretch>
        </p:blipFill>
        <p:spPr bwMode="auto">
          <a:xfrm>
            <a:off x="0" y="-1"/>
            <a:ext cx="9124950" cy="13716001"/>
          </a:xfrm>
          <a:prstGeom prst="rect">
            <a:avLst/>
          </a:prstGeom>
          <a:ln>
            <a:solidFill>
              <a:srgbClr val="517899"/>
            </a:solidFill>
          </a:ln>
          <a:effectLst/>
        </p:spPr>
      </p:pic>
      <p:pic>
        <p:nvPicPr>
          <p:cNvPr id="17" name="Grafika 6">
            <a:extLst>
              <a:ext uri="{FF2B5EF4-FFF2-40B4-BE49-F238E27FC236}">
                <a16:creationId xmlns:a16="http://schemas.microsoft.com/office/drawing/2014/main" xmlns="" id="{7FC31F5A-A851-4CA6-A9E4-C59E3908A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F23C6B6D-FD2C-4B50-A535-EE72040C78CD}"/>
              </a:ext>
            </a:extLst>
          </p:cNvPr>
          <p:cNvSpPr txBox="1">
            <a:spLocks/>
          </p:cNvSpPr>
          <p:nvPr/>
        </p:nvSpPr>
        <p:spPr>
          <a:xfrm>
            <a:off x="0" y="12036363"/>
            <a:ext cx="1323164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7</a:t>
            </a:fld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005AA72C-287E-40CE-B935-7920A3DF9950}"/>
              </a:ext>
            </a:extLst>
          </p:cNvPr>
          <p:cNvSpPr txBox="1"/>
          <p:nvPr/>
        </p:nvSpPr>
        <p:spPr>
          <a:xfrm>
            <a:off x="10026410" y="4580257"/>
            <a:ext cx="12208932" cy="64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 indent="0">
              <a:lnSpc>
                <a:spcPts val="43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None/>
            </a:pPr>
            <a:r>
              <a:rPr lang="pl-PL" sz="4400" dirty="0">
                <a:latin typeface="+mj-lt"/>
                <a:cs typeface="Times New Roman" pitchFamily="18" charset="0"/>
              </a:rPr>
              <a:t>LABORATORIUM BADAŃ OGNIOWYCH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24ACD21-78BB-39B1-4319-8F9B427F8AF0}"/>
              </a:ext>
            </a:extLst>
          </p:cNvPr>
          <p:cNvSpPr txBox="1"/>
          <p:nvPr/>
        </p:nvSpPr>
        <p:spPr>
          <a:xfrm>
            <a:off x="10146670" y="869099"/>
            <a:ext cx="122089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 inden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SzPct val="130000"/>
              <a:buNone/>
            </a:pPr>
            <a:r>
              <a:rPr lang="pl-PL" sz="4400" b="1" dirty="0">
                <a:latin typeface="+mj-lt"/>
                <a:cs typeface="Times New Roman" pitchFamily="18" charset="0"/>
              </a:rPr>
              <a:t>CENTRUM BEZPIECZEŃSTWA POŻAROWEGO I AKUSTYKI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0487527" y="5769607"/>
            <a:ext cx="11085625" cy="7310465"/>
          </a:xfrm>
        </p:spPr>
        <p:txBody>
          <a:bodyPr>
            <a:normAutofit/>
          </a:bodyPr>
          <a:lstStyle/>
          <a:p>
            <a:pPr marL="0" lvl="6" indent="0">
              <a:lnSpc>
                <a:spcPts val="4300"/>
              </a:lnSpc>
              <a:spcBef>
                <a:spcPts val="0"/>
              </a:spcBef>
              <a:spcAft>
                <a:spcPts val="4800"/>
              </a:spcAft>
              <a:buClr>
                <a:schemeClr val="tx1"/>
              </a:buClr>
              <a:buSzPct val="130000"/>
              <a:buNone/>
            </a:pPr>
            <a:r>
              <a:rPr lang="en-GB" sz="3200" dirty="0" err="1">
                <a:solidFill>
                  <a:srgbClr val="808080"/>
                </a:solidFill>
                <a:latin typeface="+mj-lt"/>
                <a:cs typeface="Times New Roman" pitchFamily="18" charset="0"/>
              </a:rPr>
              <a:t>Badania</a:t>
            </a:r>
            <a:r>
              <a:rPr lang="en-GB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808080"/>
                </a:solidFill>
                <a:latin typeface="+mj-lt"/>
                <a:cs typeface="Times New Roman" pitchFamily="18" charset="0"/>
              </a:rPr>
              <a:t>zgodnie</a:t>
            </a:r>
            <a:r>
              <a:rPr lang="pl-PL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 z</a:t>
            </a:r>
            <a:r>
              <a:rPr lang="en-GB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 BS 8414-1:2005+ A1:2017</a:t>
            </a:r>
            <a:r>
              <a:rPr lang="pl-PL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„Fire performance of external cladding systems. Part 1. Test method for non–</a:t>
            </a:r>
            <a:r>
              <a:rPr lang="en-GB" sz="3200" dirty="0" err="1">
                <a:solidFill>
                  <a:srgbClr val="808080"/>
                </a:solidFill>
                <a:latin typeface="+mj-lt"/>
                <a:cs typeface="Times New Roman" pitchFamily="18" charset="0"/>
              </a:rPr>
              <a:t>loadbearing</a:t>
            </a:r>
            <a:r>
              <a:rPr lang="en-GB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 external cladding systems applied to the masonry face of a building” </a:t>
            </a:r>
            <a:r>
              <a:rPr lang="pl-PL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pozwalają określić odporność ogniową nienośnych systemów okładzin zewnętrznych elewacji podwieszanych oraz </a:t>
            </a:r>
            <a:r>
              <a:rPr lang="pl-PL" sz="3200" dirty="0" err="1">
                <a:solidFill>
                  <a:srgbClr val="808080"/>
                </a:solidFill>
                <a:latin typeface="+mj-lt"/>
                <a:cs typeface="Times New Roman" pitchFamily="18" charset="0"/>
              </a:rPr>
              <a:t>bezspoinowych</a:t>
            </a:r>
            <a:r>
              <a:rPr lang="pl-PL" sz="3200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 systemów izolacji cieplnej, instalowanych na fasadach budynków. </a:t>
            </a:r>
          </a:p>
          <a:p>
            <a:pPr marL="0" lvl="6" indent="0" algn="ctr">
              <a:lnSpc>
                <a:spcPts val="4300"/>
              </a:lnSpc>
              <a:spcBef>
                <a:spcPts val="0"/>
              </a:spcBef>
              <a:spcAft>
                <a:spcPts val="4800"/>
              </a:spcAft>
              <a:buClr>
                <a:schemeClr val="tx1"/>
              </a:buClr>
              <a:buSzPct val="130000"/>
              <a:buNone/>
            </a:pPr>
            <a:r>
              <a:rPr lang="pl-PL" b="1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Pierwsze w Europie środkowo-wschodniej badania ogniowe ścian zewnętrznych</a:t>
            </a:r>
            <a:br>
              <a:rPr lang="pl-PL" b="1" dirty="0">
                <a:solidFill>
                  <a:srgbClr val="808080"/>
                </a:solidFill>
                <a:latin typeface="+mj-lt"/>
                <a:cs typeface="Times New Roman" pitchFamily="18" charset="0"/>
              </a:rPr>
            </a:br>
            <a:r>
              <a:rPr lang="pl-PL" b="1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 budynków w dużej skali.</a:t>
            </a:r>
            <a:endParaRPr lang="pl-PL" b="1" dirty="0">
              <a:solidFill>
                <a:srgbClr val="808080"/>
              </a:solidFill>
              <a:latin typeface="+mj-lt"/>
            </a:endParaRPr>
          </a:p>
          <a:p>
            <a:pPr marL="0" lvl="6" indent="0">
              <a:lnSpc>
                <a:spcPts val="4300"/>
              </a:lnSpc>
              <a:spcBef>
                <a:spcPts val="0"/>
              </a:spcBef>
              <a:spcAft>
                <a:spcPts val="4800"/>
              </a:spcAft>
              <a:buClr>
                <a:schemeClr val="tx1"/>
              </a:buClr>
              <a:buSzPct val="130000"/>
              <a:buNone/>
            </a:pPr>
            <a:endParaRPr lang="pl-PL" sz="3200" b="0" dirty="0">
              <a:solidFill>
                <a:srgbClr val="808080"/>
              </a:solidFill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53" b="20090"/>
          <a:stretch>
            <a:fillRect/>
          </a:stretch>
        </p:blipFill>
        <p:spPr>
          <a:xfrm rot="5400000">
            <a:off x="-4333875" y="4333875"/>
            <a:ext cx="13716000" cy="5048250"/>
          </a:xfrm>
          <a:prstGeom prst="rect">
            <a:avLst/>
          </a:prstGeom>
          <a:ln>
            <a:solidFill>
              <a:srgbClr val="5178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a 6">
            <a:extLst>
              <a:ext uri="{FF2B5EF4-FFF2-40B4-BE49-F238E27FC236}">
                <a16:creationId xmlns:a16="http://schemas.microsoft.com/office/drawing/2014/main" xmlns="" id="{7FC31F5A-A851-4CA6-A9E4-C59E3908A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F23C6B6D-FD2C-4B50-A535-EE72040C78CD}"/>
              </a:ext>
            </a:extLst>
          </p:cNvPr>
          <p:cNvSpPr txBox="1">
            <a:spLocks/>
          </p:cNvSpPr>
          <p:nvPr/>
        </p:nvSpPr>
        <p:spPr>
          <a:xfrm>
            <a:off x="0" y="12036363"/>
            <a:ext cx="1323164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8</a:t>
            </a:fld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86105" y="1162150"/>
            <a:ext cx="6910889" cy="458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16" r="38097"/>
          <a:stretch/>
        </p:blipFill>
        <p:spPr>
          <a:xfrm>
            <a:off x="5048251" y="6857999"/>
            <a:ext cx="4586598" cy="689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474915F7-2016-4DF0-879D-61E08C92BECB}"/>
              </a:ext>
            </a:extLst>
          </p:cNvPr>
          <p:cNvSpPr txBox="1"/>
          <p:nvPr/>
        </p:nvSpPr>
        <p:spPr>
          <a:xfrm>
            <a:off x="10389991" y="4528562"/>
            <a:ext cx="9230345" cy="64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 indent="0">
              <a:lnSpc>
                <a:spcPts val="4300"/>
              </a:lnSpc>
              <a:spcBef>
                <a:spcPts val="0"/>
              </a:spcBef>
              <a:spcAft>
                <a:spcPts val="4800"/>
              </a:spcAft>
              <a:buClr>
                <a:schemeClr val="tx1"/>
              </a:buClr>
              <a:buSzPct val="130000"/>
              <a:buNone/>
            </a:pPr>
            <a:r>
              <a:rPr lang="pl-PL" sz="4000" b="1" dirty="0">
                <a:solidFill>
                  <a:srgbClr val="808080"/>
                </a:solidFill>
                <a:latin typeface="+mj-lt"/>
                <a:cs typeface="Times New Roman" pitchFamily="18" charset="0"/>
              </a:rPr>
              <a:t>LARGE SCALE TEST</a:t>
            </a:r>
            <a:endParaRPr lang="pl-PL" sz="4000" b="1" dirty="0">
              <a:solidFill>
                <a:srgbClr val="808080"/>
              </a:solidFill>
              <a:latin typeface="+mj-lt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005AA72C-287E-40CE-B935-7920A3DF9950}"/>
              </a:ext>
            </a:extLst>
          </p:cNvPr>
          <p:cNvSpPr txBox="1"/>
          <p:nvPr/>
        </p:nvSpPr>
        <p:spPr>
          <a:xfrm>
            <a:off x="10389991" y="3609400"/>
            <a:ext cx="12208932" cy="64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 indent="0">
              <a:lnSpc>
                <a:spcPts val="43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30000"/>
              <a:buNone/>
            </a:pPr>
            <a:r>
              <a:rPr lang="pl-PL" sz="4400" dirty="0">
                <a:latin typeface="+mj-lt"/>
                <a:cs typeface="Times New Roman" pitchFamily="18" charset="0"/>
              </a:rPr>
              <a:t>LABORATORIUM BADAŃ OGNIOWYCH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C8546AE-685F-8CEF-3857-A783C65BD790}"/>
              </a:ext>
            </a:extLst>
          </p:cNvPr>
          <p:cNvSpPr txBox="1"/>
          <p:nvPr/>
        </p:nvSpPr>
        <p:spPr>
          <a:xfrm>
            <a:off x="10205036" y="542258"/>
            <a:ext cx="122089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 inden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SzPct val="130000"/>
              <a:buNone/>
            </a:pPr>
            <a:r>
              <a:rPr lang="pl-PL" sz="4400" b="1" dirty="0">
                <a:latin typeface="+mj-lt"/>
                <a:cs typeface="Times New Roman" pitchFamily="18" charset="0"/>
              </a:rPr>
              <a:t>CENTRUM BEZPIECZEŃSTWA POŻAROWEGO I AKUSTYKI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9729726" y="2457649"/>
            <a:ext cx="14654274" cy="9867900"/>
          </a:xfrm>
        </p:spPr>
        <p:txBody>
          <a:bodyPr>
            <a:normAutofit/>
          </a:bodyPr>
          <a:lstStyle/>
          <a:p>
            <a:pPr marL="0" lvl="6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pl-PL" dirty="0">
                <a:latin typeface="+mj-lt"/>
              </a:rPr>
              <a:t>BADANIA IZOLACYJNOŚCI AKUSTYCZNEJ MATERIAŁÓW BUDOWLANYCH</a:t>
            </a:r>
          </a:p>
          <a:p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Posiadamy akredytacje i notyfikację na badania izolacyjności akustycznej od dźwięków powietrznych wg PN-EN ISO 10140-2:2011.</a:t>
            </a:r>
          </a:p>
          <a:p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Wymagania stawiane izolacyjności akustycznej są obligatoryjne, </a:t>
            </a:r>
            <a:b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200" b="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 normy określające te wymagania zostały wprowadzone na listę norm obowiązujących. </a:t>
            </a:r>
            <a:r>
              <a:rPr lang="pl-PL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Dotyczą one zarówno przegród wewnętrznych jak i ścian zewnętrznych w obiektach pełniących różne funkcje, w rożnych strefach</a:t>
            </a:r>
            <a:br>
              <a:rPr lang="pl-PL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r>
              <a:rPr lang="pl-PL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zagrożenia hałasem.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endParaRPr lang="pl-PL" b="0" dirty="0">
              <a:solidFill>
                <a:schemeClr val="bg2"/>
              </a:solidFill>
            </a:endParaRP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SzPct val="130000"/>
              <a:buFont typeface="Verdana" pitchFamily="34" charset="0"/>
              <a:buChar char="•"/>
            </a:pPr>
            <a:endParaRPr lang="pl-PL" b="0" dirty="0">
              <a:solidFill>
                <a:schemeClr val="bg2"/>
              </a:solidFill>
            </a:endParaRPr>
          </a:p>
          <a:p>
            <a:pPr marL="571500" indent="-571500">
              <a:spcAft>
                <a:spcPts val="4800"/>
              </a:spcAft>
              <a:buClr>
                <a:schemeClr val="tx1"/>
              </a:buClr>
              <a:buSzPct val="130000"/>
            </a:pPr>
            <a:endParaRPr lang="pl-PL" sz="3200" b="0" dirty="0">
              <a:solidFill>
                <a:schemeClr val="bg2"/>
              </a:solidFill>
            </a:endParaRPr>
          </a:p>
        </p:txBody>
      </p:sp>
      <p:pic>
        <p:nvPicPr>
          <p:cNvPr id="10" name="Grafika 6">
            <a:extLst>
              <a:ext uri="{FF2B5EF4-FFF2-40B4-BE49-F238E27FC236}">
                <a16:creationId xmlns:a16="http://schemas.microsoft.com/office/drawing/2014/main" xmlns="" id="{7FC31F5A-A851-4CA6-A9E4-C59E3908A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F23C6B6D-FD2C-4B50-A535-EE72040C78CD}"/>
              </a:ext>
            </a:extLst>
          </p:cNvPr>
          <p:cNvSpPr txBox="1">
            <a:spLocks/>
          </p:cNvSpPr>
          <p:nvPr/>
        </p:nvSpPr>
        <p:spPr>
          <a:xfrm>
            <a:off x="0" y="12036363"/>
            <a:ext cx="1323164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91471-A67A-43CF-92D3-27AEB9FAF2B5}" type="slidenum">
              <a:rPr kumimoji="0" lang="pl-PL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Picture 2" descr="Z:\zdjecia zakladow\Akustyka 2019\DSC_0085.JPG"/>
          <p:cNvPicPr>
            <a:picLocks noChangeAspect="1" noChangeArrowheads="1"/>
          </p:cNvPicPr>
          <p:nvPr/>
        </p:nvPicPr>
        <p:blipFill>
          <a:blip r:embed="rId5" cstate="print"/>
          <a:srcRect t="21136"/>
          <a:stretch>
            <a:fillRect/>
          </a:stretch>
        </p:blipFill>
        <p:spPr bwMode="auto">
          <a:xfrm>
            <a:off x="11212676" y="9085765"/>
            <a:ext cx="8092751" cy="424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Z:\zdjecia zakladow\Akustyka 2019\DSC_0094.JPG"/>
          <p:cNvPicPr>
            <a:picLocks noChangeAspect="1" noChangeArrowheads="1"/>
          </p:cNvPicPr>
          <p:nvPr/>
        </p:nvPicPr>
        <p:blipFill>
          <a:blip r:embed="rId6" cstate="print"/>
          <a:srcRect l="8919" r="4999"/>
          <a:stretch>
            <a:fillRect/>
          </a:stretch>
        </p:blipFill>
        <p:spPr bwMode="auto">
          <a:xfrm>
            <a:off x="0" y="0"/>
            <a:ext cx="9124950" cy="7048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5" descr="Z:\zdjecia zakladow\Akustyka 2019\DSC_0097.JPG"/>
          <p:cNvPicPr>
            <a:picLocks noChangeAspect="1" noChangeArrowheads="1"/>
          </p:cNvPicPr>
          <p:nvPr/>
        </p:nvPicPr>
        <p:blipFill>
          <a:blip r:embed="rId7" cstate="print"/>
          <a:srcRect l="8499" t="4738" r="4882"/>
          <a:stretch>
            <a:fillRect/>
          </a:stretch>
        </p:blipFill>
        <p:spPr bwMode="auto">
          <a:xfrm>
            <a:off x="0" y="7048500"/>
            <a:ext cx="9124950" cy="66729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12F99F06-C3CA-6603-97B7-7F2E7647E151}"/>
              </a:ext>
            </a:extLst>
          </p:cNvPr>
          <p:cNvSpPr txBox="1"/>
          <p:nvPr/>
        </p:nvSpPr>
        <p:spPr>
          <a:xfrm>
            <a:off x="9485189" y="386467"/>
            <a:ext cx="122089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6" indent="0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SzPct val="130000"/>
              <a:buNone/>
            </a:pPr>
            <a:r>
              <a:rPr lang="pl-PL" sz="4400" b="1" dirty="0">
                <a:latin typeface="+mj-lt"/>
                <a:cs typeface="Times New Roman" pitchFamily="18" charset="0"/>
              </a:rPr>
              <a:t>CENTRUM BEZPIECZEŃSTWA POŻAROWEGO I AKUSTYKI</a:t>
            </a:r>
          </a:p>
        </p:txBody>
      </p:sp>
    </p:spTree>
    <p:extLst>
      <p:ext uri="{BB962C8B-B14F-4D97-AF65-F5344CB8AC3E}">
        <p14:creationId xmlns:p14="http://schemas.microsoft.com/office/powerpoint/2010/main" xmlns="" val="167055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zablon_Łukasiewicz-PPT-200520" id="{7F1D0BD4-B855-4661-BA43-951C17B9CF0D}" vid="{C7DBD7FA-08A6-4D45-9F3A-5702C0B533C9}"/>
    </a:ext>
  </a:extLst>
</a:theme>
</file>

<file path=ppt/theme/theme2.xml><?xml version="1.0" encoding="utf-8"?>
<a:theme xmlns:a="http://schemas.openxmlformats.org/drawingml/2006/main" name="1_Icimb">
  <a:themeElements>
    <a:clrScheme name="Łukasiewicz-kolory">
      <a:dk1>
        <a:srgbClr val="44D62C"/>
      </a:dk1>
      <a:lt1>
        <a:srgbClr val="44D62C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ztCzw2001_A-Szabl_Lukasiewicz-PPT.pptx" id="{4DE65EB6-C119-4006-B78E-88EDD5266B16}" vid="{6240C9FF-088D-48EF-9051-8F56F5473EAA}"/>
    </a:ext>
  </a:extLst>
</a:theme>
</file>

<file path=ppt/theme/theme3.xml><?xml version="1.0" encoding="utf-8"?>
<a:theme xmlns:a="http://schemas.openxmlformats.org/drawingml/2006/main" name="1_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jaPPT_Łukasiewicz_Szablon graf._kontent" id="{F2E1B8FE-63AA-43D1-AE52-493A589ACFC0}" vid="{E849764F-0193-42BA-BC48-C5AEDC2AC8A1}"/>
    </a:ext>
  </a:extLst>
</a:theme>
</file>

<file path=ppt/theme/theme4.xml><?xml version="1.0" encoding="utf-8"?>
<a:theme xmlns:a="http://schemas.openxmlformats.org/drawingml/2006/main" name="3_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jaPPT_Łukasiewicz_Szablon graf._kontent" id="{F2E1B8FE-63AA-43D1-AE52-493A589ACFC0}" vid="{E849764F-0193-42BA-BC48-C5AEDC2AC8A1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Icimb</Template>
  <TotalTime>5519</TotalTime>
  <Words>497</Words>
  <Application>Microsoft Office PowerPoint</Application>
  <PresentationFormat>Niestandardowy</PresentationFormat>
  <Paragraphs>137</Paragraphs>
  <Slides>16</Slides>
  <Notes>5</Notes>
  <HiddenSlides>0</HiddenSlides>
  <MMClips>1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Projekt niestandardowy</vt:lpstr>
      <vt:lpstr>1_Icimb</vt:lpstr>
      <vt:lpstr>1_Projekt niestandardowy</vt:lpstr>
      <vt:lpstr>3_Projekt niestandardowy</vt:lpstr>
      <vt:lpstr>Slajd 1</vt:lpstr>
      <vt:lpstr>Slajd 2</vt:lpstr>
      <vt:lpstr>Slajd 3</vt:lpstr>
      <vt:lpstr>Slajd 4</vt:lpstr>
      <vt:lpstr>Slajd 5</vt:lpstr>
      <vt:lpstr>OD POMYSŁU PO GOTOWY WYRÓB. MAMY DO TEGO UPRAWNIENIA</vt:lpstr>
      <vt:lpstr>Slajd 7</vt:lpstr>
      <vt:lpstr>Slajd 8</vt:lpstr>
      <vt:lpstr>Slajd 9</vt:lpstr>
      <vt:lpstr>Slajd 10</vt:lpstr>
      <vt:lpstr>Slajd 11</vt:lpstr>
      <vt:lpstr>OCENY TECHNICZNE DLA WYROBÓW BUDOWLANYCH     </vt:lpstr>
      <vt:lpstr>DEKLARACJA ŚRODOWISKOWA  II TYPU   Stanowi podstawę od oznakowania wyrobu znakiem „Przyjazna Technologia”   DEKLARACJA ŚRODOWISKOWA III TYPU   Jest świadectwem oceny oddziaływania produktu na środowisko na poszczególnych etapach jego wytwarzania i cyklu życia: od pozyskania materiałów, przez etap produkcji, transport, montaż, użytkowanie, aż do utylizacji i recyklingu. Określa ilościowo wydobycie surowców, energochłonność procesu produkcji, zużycie wody  i wytwarzanie odpadów.</vt:lpstr>
      <vt:lpstr>PRZEMYSŁ U NAS PROWADZI PRÓBY TECHNOLOGICZNE  </vt:lpstr>
      <vt:lpstr>Slajd 15</vt:lpstr>
      <vt:lpstr>Slajd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b.chlopek</dc:creator>
  <cp:lastModifiedBy>PSDiK</cp:lastModifiedBy>
  <cp:revision>444</cp:revision>
  <cp:lastPrinted>2021-08-17T11:15:09Z</cp:lastPrinted>
  <dcterms:created xsi:type="dcterms:W3CDTF">2020-02-19T11:05:13Z</dcterms:created>
  <dcterms:modified xsi:type="dcterms:W3CDTF">2024-06-14T07:19:57Z</dcterms:modified>
</cp:coreProperties>
</file>